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strictFirstAndLastChars="0" saveSubsetFonts="1" showSpecialPlsOnTitleSld="0">
  <p:sldMasterIdLst>
    <p:sldMasterId id="2147483660" r:id="rId4"/>
    <p:sldMasterId id="2147483661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</p:sldIdLst>
  <p:sldSz cy="68580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tableStyles.xml><?xml version="1.0" encoding="utf-8"?>
<a:tblStyleLst xmlns:a="http://schemas.openxmlformats.org/drawingml/2006/main" xmlns:r="http://schemas.openxmlformats.org/officeDocument/2006/relationships" def="{7471820F-834B-4B16-9729-DF9EB90FE2DC}">
  <a:tblStyle styleId="{7471820F-834B-4B16-9729-DF9EB90FE2DC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3.xml"/><Relationship Id="rId2" Type="http://schemas.openxmlformats.org/officeDocument/2006/relationships/presProps" Target="presProps.xml"/><Relationship Id="rId3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3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5" Type="http://schemas.openxmlformats.org/officeDocument/2006/relationships/slideMaster" Target="slideMasters/slideMaster2.xml"/><Relationship Id="rId19" Type="http://schemas.openxmlformats.org/officeDocument/2006/relationships/slide" Target="slides/slide13.xml"/><Relationship Id="rId6" Type="http://schemas.openxmlformats.org/officeDocument/2006/relationships/notesMaster" Target="notesMasters/notesMaster1.xml"/><Relationship Id="rId18" Type="http://schemas.openxmlformats.org/officeDocument/2006/relationships/slide" Target="slides/slide12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hyperlink" Target="http://www.apmreports.org/story/2018/09/10/hard-words-why-american-kids-arent-being-taught-to-read" TargetMode="Externa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5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lt1"/>
                </a:solidFill>
              </a:rPr>
              <a:t>Insert photos </a:t>
            </a:r>
            <a:endParaRPr b="0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5" name="Google Shape;115;p5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0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g2f2530d927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2" name="Google Shape;122;g2f2530d92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Image Sources: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decrease by Alice Design from the Noun Project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Magnifying Glass by Danilo Gusmão Silveira from the Noun Project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solution by Adrien Coquet from the Noun Project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Target by Hrbon from the Noun Project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3" name="Google Shape;123;g2f2530d927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g4d49b8a7df_0_0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7" name="Google Shape;187;g4d49b8a7df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355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1100">
                <a:latin typeface="Arial"/>
                <a:ea typeface="Arial"/>
                <a:cs typeface="Arial"/>
                <a:sym typeface="Arial"/>
              </a:rPr>
              <a:t>Hanford, Emily. “Why Aren't Kids Being Taught to Read?” </a:t>
            </a:r>
            <a:r>
              <a:rPr i="1" lang="en-US" sz="1100">
                <a:latin typeface="Arial"/>
                <a:ea typeface="Arial"/>
                <a:cs typeface="Arial"/>
                <a:sym typeface="Arial"/>
              </a:rPr>
              <a:t>Why Aren't Kids Being Taught to Read? | Hard Words | APM Reports</a:t>
            </a:r>
            <a:r>
              <a:rPr lang="en-US" sz="1100">
                <a:latin typeface="Arial"/>
                <a:ea typeface="Arial"/>
                <a:cs typeface="Arial"/>
                <a:sym typeface="Arial"/>
              </a:rPr>
              <a:t>, APM Reports, 10 Sept. 2018, </a:t>
            </a:r>
            <a:r>
              <a:rPr lang="en-US" sz="1100" u="sng">
                <a:solidFill>
                  <a:schemeClr val="hlink"/>
                </a:solidFill>
                <a:latin typeface="Arial"/>
                <a:ea typeface="Arial"/>
                <a:cs typeface="Arial"/>
                <a:sym typeface="Arial"/>
                <a:hlinkClick r:id="rId2"/>
              </a:rPr>
              <a:t>www.apmreports.org/story/2018/09/10/hard-words-why-american-kids-arent-being-taught-to-read</a:t>
            </a:r>
            <a:r>
              <a:rPr lang="en-US" sz="1100">
                <a:latin typeface="Arial"/>
                <a:ea typeface="Arial"/>
                <a:cs typeface="Arial"/>
                <a:sym typeface="Arial"/>
              </a:rPr>
              <a:t>.</a:t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3556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sz="1100">
              <a:latin typeface="Arial"/>
              <a:ea typeface="Arial"/>
              <a:cs typeface="Arial"/>
              <a:sym typeface="Arial"/>
            </a:endParaRPr>
          </a:p>
          <a:p>
            <a:pPr indent="0" lvl="0" marL="0" rtl="0" algn="l"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8" name="Google Shape;188;g4d49b8a7df_0_0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7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4" name="Google Shape;19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/>
              <a:t>.  </a:t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5" name="Google Shape;195;p7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1" name="Google Shape;201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2" name="Google Shape;202;p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7" name="Shape 2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Google Shape;208;g6cb2d8493f_0_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9" name="Google Shape;209;g6cb2d8493f_0_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0" name="Google Shape;210;g6cb2d8493f_0_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4" name="Shape 2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Google Shape;215;p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6" name="Google Shape;21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7" name="Google Shape;217;p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2" name="Shape 2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3" name="Google Shape;223;g2f1b5bb928_0_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4" name="Google Shape;224;g2f1b5bb928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accent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5" name="Google Shape;225;g2f1b5bb928_0_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0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g2f1b5bb928_0_18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2" name="Google Shape;232;g2f1b5bb928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33" name="Google Shape;233;g2f1b5bb928_0_18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6ca18e4463_0_2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0" name="Google Shape;240;g6ca18e4463_0_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41" name="Google Shape;241;g6ca18e4463_0_2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6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6ca18e4463_0_9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8" name="Google Shape;248;g6ca18e4463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>
                <a:solidFill>
                  <a:schemeClr val="accent2"/>
                </a:solidFill>
              </a:rPr>
              <a:t>75% of the teachers took year two, 100% said they would recommend it to a colleague.   we have a new cohort that includes teachers outside of the K-2 grade span, TOSAs and reading intervention teachers. </a:t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49" name="Google Shape;249;g6ca18e4463_0_9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4" name="Shape 2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5" name="Google Shape;255;g6ca18e4463_0_16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6" name="Google Shape;256;g6ca18e4463_0_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chemeClr val="accent2"/>
              </a:solidFill>
            </a:endParaRPr>
          </a:p>
        </p:txBody>
      </p:sp>
      <p:sp>
        <p:nvSpPr>
          <p:cNvPr id="257" name="Google Shape;257;g6ca18e4463_0_16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2" name="Shape 2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3" name="Google Shape;263;p11:notes"/>
          <p:cNvSpPr/>
          <p:nvPr>
            <p:ph idx="2" type="sldImg"/>
          </p:nvPr>
        </p:nvSpPr>
        <p:spPr>
          <a:xfrm>
            <a:off x="1143000" y="685800"/>
            <a:ext cx="4572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4" name="Google Shape;26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5" name="Google Shape;265;p11:notes"/>
          <p:cNvSpPr txBox="1"/>
          <p:nvPr>
            <p:ph idx="12"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jpg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4.jpg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jpg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2.png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3.png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showMasterSp="0" type="title">
  <p:cSld name="TITLE">
    <p:bg>
      <p:bgPr>
        <a:solidFill>
          <a:schemeClr val="lt1"/>
        </a:solidFill>
      </p:bgPr>
    </p:bg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2"/>
          <p:cNvSpPr/>
          <p:nvPr/>
        </p:nvSpPr>
        <p:spPr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" name="Google Shape;20;p2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1" name="Google Shape;21;p2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2" name="Google Shape;22;p2"/>
          <p:cNvSpPr txBox="1"/>
          <p:nvPr>
            <p:ph type="ctrTitle"/>
          </p:nvPr>
        </p:nvSpPr>
        <p:spPr>
          <a:xfrm>
            <a:off x="2362200" y="4038600"/>
            <a:ext cx="64770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005294"/>
              </a:buClr>
              <a:buSzPts val="4400"/>
              <a:buFont typeface="Calibri"/>
              <a:buNone/>
              <a:defRPr b="1" i="0" sz="4400" u="none" cap="none" strike="noStrike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3" name="Google Shape;23;p2"/>
          <p:cNvSpPr txBox="1"/>
          <p:nvPr>
            <p:ph idx="1" type="subTitle"/>
          </p:nvPr>
        </p:nvSpPr>
        <p:spPr>
          <a:xfrm>
            <a:off x="2362200" y="6050037"/>
            <a:ext cx="6705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None/>
              <a:defRPr b="0" i="0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  <a:defRPr b="0" i="0" sz="2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None/>
              <a:defRPr b="0" i="0" sz="23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4" name="Google Shape;24;p2"/>
          <p:cNvSpPr txBox="1"/>
          <p:nvPr>
            <p:ph idx="10" type="dt"/>
          </p:nvPr>
        </p:nvSpPr>
        <p:spPr>
          <a:xfrm>
            <a:off x="76200" y="6068699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descr="CUSD-logo color.jpg" id="25" name="Google Shape;25;p2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858000" y="263635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4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37" name="Google Shape;37;p4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38" name="Google Shape;38;p4"/>
          <p:cNvSpPr txBox="1"/>
          <p:nvPr>
            <p:ph idx="1" type="body"/>
          </p:nvPr>
        </p:nvSpPr>
        <p:spPr>
          <a:xfrm>
            <a:off x="612648" y="1600200"/>
            <a:ext cx="81534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id="39" name="Google Shape;39;p4"/>
          <p:cNvPicPr preferRelativeResize="0"/>
          <p:nvPr/>
        </p:nvPicPr>
        <p:blipFill>
          <a:blip r:embed="rId2">
            <a:alphaModFix/>
          </a:blip>
          <a:stretch>
            <a:fillRect/>
          </a:stretch>
        </p:blipFill>
        <p:spPr>
          <a:xfrm>
            <a:off x="7667745" y="5589825"/>
            <a:ext cx="1310756" cy="115344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showMasterSp="0" type="title">
  <p:cSld name="TITLE">
    <p:bg>
      <p:bgPr>
        <a:solidFill>
          <a:schemeClr val="lt1"/>
        </a:solidFill>
      </p:bgPr>
    </p:bg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/>
          <p:nvPr/>
        </p:nvSpPr>
        <p:spPr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2" name="Google Shape;42;p5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3" name="Google Shape;43;p5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4" name="Google Shape;44;p5"/>
          <p:cNvSpPr txBox="1"/>
          <p:nvPr>
            <p:ph type="ctrTitle"/>
          </p:nvPr>
        </p:nvSpPr>
        <p:spPr>
          <a:xfrm>
            <a:off x="2362200" y="4038600"/>
            <a:ext cx="6477000" cy="18288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005294"/>
              </a:buClr>
              <a:buSzPts val="4400"/>
              <a:buFont typeface="Calibri"/>
              <a:buNone/>
              <a:defRPr b="1" i="0" sz="4400" u="none" cap="none" strike="noStrike">
                <a:solidFill>
                  <a:srgbClr val="005294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45" name="Google Shape;45;p5"/>
          <p:cNvSpPr txBox="1"/>
          <p:nvPr>
            <p:ph idx="1" type="subTitle"/>
          </p:nvPr>
        </p:nvSpPr>
        <p:spPr>
          <a:xfrm>
            <a:off x="2362200" y="6050037"/>
            <a:ext cx="6705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560"/>
              <a:buFont typeface="Noto Sans Symbols"/>
              <a:buNone/>
              <a:defRPr b="0" i="0" sz="26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ctr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None/>
              <a:defRPr b="0" i="0" sz="2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ctr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None/>
              <a:defRPr b="0" i="0" sz="23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ctr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ctr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None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ctr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ctr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ctr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ctr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6" name="Google Shape;46;p5"/>
          <p:cNvSpPr txBox="1"/>
          <p:nvPr>
            <p:ph idx="10" type="dt"/>
          </p:nvPr>
        </p:nvSpPr>
        <p:spPr>
          <a:xfrm>
            <a:off x="76200" y="6068699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pic>
        <p:nvPicPr>
          <p:cNvPr descr="CUSD-logo color.jpg" id="47" name="Google Shape;47;p5"/>
          <p:cNvPicPr preferRelativeResize="0"/>
          <p:nvPr/>
        </p:nvPicPr>
        <p:blipFill rotWithShape="1">
          <a:blip r:embed="rId2">
            <a:alphaModFix/>
          </a:blip>
          <a:srcRect b="0" l="0" r="0" t="0"/>
          <a:stretch/>
        </p:blipFill>
        <p:spPr>
          <a:xfrm>
            <a:off x="6858000" y="263635"/>
            <a:ext cx="1828800" cy="160934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showMasterSp="0" type="secHead">
  <p:cSld name="SECTION_HEADER">
    <p:bg>
      <p:bgPr>
        <a:blipFill rotWithShape="1">
          <a:blip r:embed="rId2">
            <a:alphaModFix/>
          </a:blip>
          <a:tile algn="tl" flip="none" tx="0" sx="100000" ty="0" sy="100000"/>
        </a:blipFill>
      </p:bgPr>
    </p:bg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6"/>
          <p:cNvSpPr txBox="1"/>
          <p:nvPr>
            <p:ph idx="1" type="body"/>
          </p:nvPr>
        </p:nvSpPr>
        <p:spPr>
          <a:xfrm>
            <a:off x="1371600" y="2743200"/>
            <a:ext cx="7123113" cy="1673225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680"/>
              <a:buFont typeface="Noto Sans Symbols"/>
              <a:buNone/>
              <a:defRPr b="0" i="0" sz="28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60"/>
              <a:buFont typeface="Noto Sans Symbols"/>
              <a:buNone/>
              <a:defRPr b="0" i="0" sz="18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b="0" i="0" sz="1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050"/>
              <a:buFont typeface="Noto Sans Symbols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910"/>
              <a:buFont typeface="Noto Sans Symbols"/>
              <a:buNone/>
              <a:defRPr b="0" i="0" sz="14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0" name="Google Shape;50;p6"/>
          <p:cNvSpPr/>
          <p:nvPr/>
        </p:nvSpPr>
        <p:spPr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1" name="Google Shape;51;p6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2" name="Google Shape;52;p6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53" name="Google Shape;53;p6"/>
          <p:cNvSpPr txBox="1"/>
          <p:nvPr>
            <p:ph type="title"/>
          </p:nvPr>
        </p:nvSpPr>
        <p:spPr>
          <a:xfrm>
            <a:off x="1371600" y="1600200"/>
            <a:ext cx="76200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400"/>
              <a:buFont typeface="Calibri"/>
              <a:buNone/>
              <a:defRPr b="0" i="0" sz="4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4" name="Google Shape;54;p6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6"/>
          <p:cNvSpPr txBox="1"/>
          <p:nvPr>
            <p:ph idx="12" type="sldNum"/>
          </p:nvPr>
        </p:nvSpPr>
        <p:spPr>
          <a:xfrm>
            <a:off x="0" y="1752600"/>
            <a:ext cx="1295400" cy="7016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2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56" name="Google Shape;56;p6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wo Content" type="twoObj">
  <p:cSld name="TWO_OBJECTS"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7"/>
          <p:cNvSpPr txBox="1"/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59" name="Google Shape;59;p7"/>
          <p:cNvSpPr txBox="1"/>
          <p:nvPr>
            <p:ph idx="1" type="body"/>
          </p:nvPr>
        </p:nvSpPr>
        <p:spPr>
          <a:xfrm>
            <a:off x="609600" y="1589567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0" name="Google Shape;60;p7"/>
          <p:cNvSpPr txBox="1"/>
          <p:nvPr>
            <p:ph idx="2" type="body"/>
          </p:nvPr>
        </p:nvSpPr>
        <p:spPr>
          <a:xfrm>
            <a:off x="4844901" y="1589567"/>
            <a:ext cx="3886200" cy="4572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1" name="Google Shape;61;p7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2" name="Google Shape;62;p7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63" name="Google Shape;63;p7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mparison" type="twoTxTwoObj">
  <p:cSld name="TWO_OBJECTS_WITH_TEXT"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8"/>
          <p:cNvSpPr txBox="1"/>
          <p:nvPr>
            <p:ph type="title"/>
          </p:nvPr>
        </p:nvSpPr>
        <p:spPr>
          <a:xfrm>
            <a:off x="533400" y="273050"/>
            <a:ext cx="8153400" cy="869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66" name="Google Shape;66;p8"/>
          <p:cNvSpPr txBox="1"/>
          <p:nvPr>
            <p:ph idx="1" type="body"/>
          </p:nvPr>
        </p:nvSpPr>
        <p:spPr>
          <a:xfrm>
            <a:off x="609600" y="2438400"/>
            <a:ext cx="3886200" cy="358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7" name="Google Shape;67;p8"/>
          <p:cNvSpPr txBox="1"/>
          <p:nvPr>
            <p:ph idx="2" type="body"/>
          </p:nvPr>
        </p:nvSpPr>
        <p:spPr>
          <a:xfrm>
            <a:off x="4800600" y="2438400"/>
            <a:ext cx="3886200" cy="3581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8" name="Google Shape;68;p8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69" name="Google Shape;69;p8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70" name="Google Shape;70;p8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1" name="Google Shape;71;p8"/>
          <p:cNvSpPr txBox="1"/>
          <p:nvPr>
            <p:ph idx="3" type="body"/>
          </p:nvPr>
        </p:nvSpPr>
        <p:spPr>
          <a:xfrm>
            <a:off x="609600" y="1752600"/>
            <a:ext cx="3886200" cy="64008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b="1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2" name="Google Shape;72;p8"/>
          <p:cNvSpPr txBox="1"/>
          <p:nvPr>
            <p:ph idx="4" type="body"/>
          </p:nvPr>
        </p:nvSpPr>
        <p:spPr>
          <a:xfrm>
            <a:off x="4800600" y="1752600"/>
            <a:ext cx="3886200" cy="64008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200"/>
              <a:buFont typeface="Noto Sans Symbols"/>
              <a:buNone/>
              <a:defRPr b="1" i="0" sz="20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9"/>
          <p:cNvSpPr txBox="1"/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5" name="Google Shape;75;p9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showMasterSp="0" type="blank">
  <p:cSld name="BLANK"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p10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8" name="Google Shape;78;p10"/>
          <p:cNvSpPr txBox="1"/>
          <p:nvPr>
            <p:ph idx="12" type="sldNum"/>
          </p:nvPr>
        </p:nvSpPr>
        <p:spPr>
          <a:xfrm>
            <a:off x="0" y="6248400"/>
            <a:ext cx="533400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ontent with Caption" type="objTx">
  <p:cSld name="OBJECT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1"/>
          <p:cNvSpPr txBox="1"/>
          <p:nvPr>
            <p:ph type="title"/>
          </p:nvPr>
        </p:nvSpPr>
        <p:spPr>
          <a:xfrm>
            <a:off x="609600" y="273050"/>
            <a:ext cx="8077200" cy="869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81" name="Google Shape;81;p11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2" name="Google Shape;82;p11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3" name="Google Shape;83;p11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84" name="Google Shape;84;p11"/>
          <p:cNvSpPr txBox="1"/>
          <p:nvPr>
            <p:ph idx="1" type="body"/>
          </p:nvPr>
        </p:nvSpPr>
        <p:spPr>
          <a:xfrm>
            <a:off x="609600" y="1752600"/>
            <a:ext cx="1600200" cy="4343400"/>
          </a:xfrm>
          <a:prstGeom prst="rect">
            <a:avLst/>
          </a:prstGeom>
          <a:solidFill>
            <a:schemeClr val="accent2"/>
          </a:solidFill>
          <a:ln cap="sq" cmpd="dbl" w="50800">
            <a:solidFill>
              <a:schemeClr val="accent2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80"/>
              <a:buFont typeface="Noto Sans Symbols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5" name="Google Shape;85;p11"/>
          <p:cNvSpPr txBox="1"/>
          <p:nvPr>
            <p:ph idx="2" type="body"/>
          </p:nvPr>
        </p:nvSpPr>
        <p:spPr>
          <a:xfrm>
            <a:off x="2362200" y="1752600"/>
            <a:ext cx="6400800" cy="4419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Picture with Caption" showMasterSp="0" type="picTx">
  <p:cSld name="PICTURE_WITH_CAPTION_TEXT">
    <p:bg>
      <p:bgPr>
        <a:blipFill rotWithShape="1">
          <a:blip r:embed="rId2">
            <a:alphaModFix/>
          </a:blip>
          <a:tile algn="tl" flip="none" tx="0" sx="100000" ty="0" sy="100000"/>
        </a:blip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2"/>
          <p:cNvSpPr txBox="1"/>
          <p:nvPr>
            <p:ph idx="1" type="body"/>
          </p:nvPr>
        </p:nvSpPr>
        <p:spPr>
          <a:xfrm>
            <a:off x="1600200" y="5486400"/>
            <a:ext cx="731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2860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020"/>
              <a:buFont typeface="Noto Sans Symbols"/>
              <a:buNone/>
              <a:defRPr b="0" i="0" sz="17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840"/>
              <a:buFont typeface="Noto Sans Symbols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750"/>
              <a:buFont typeface="Noto Sans Symbols"/>
              <a:buNone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67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585"/>
              <a:buFont typeface="Noto Sans Symbols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8" name="Google Shape;88;p12"/>
          <p:cNvSpPr/>
          <p:nvPr/>
        </p:nvSpPr>
        <p:spPr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9" name="Google Shape;89;p12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0" name="Google Shape;90;p12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1" name="Google Shape;91;p12"/>
          <p:cNvSpPr txBox="1"/>
          <p:nvPr>
            <p:ph type="title"/>
          </p:nvPr>
        </p:nvSpPr>
        <p:spPr>
          <a:xfrm>
            <a:off x="1600200" y="4648200"/>
            <a:ext cx="73152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800"/>
              <a:buFont typeface="Calibri"/>
              <a:buNone/>
              <a:defRPr b="0" i="0" sz="28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2" name="Google Shape;92;p12"/>
          <p:cNvSpPr/>
          <p:nvPr/>
        </p:nvSpPr>
        <p:spPr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93" name="Google Shape;93;p12"/>
          <p:cNvSpPr txBox="1"/>
          <p:nvPr>
            <p:ph idx="10" type="dt"/>
          </p:nvPr>
        </p:nvSpPr>
        <p:spPr>
          <a:xfrm>
            <a:off x="62484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4" name="Google Shape;94;p12"/>
          <p:cNvSpPr txBox="1"/>
          <p:nvPr>
            <p:ph idx="12" type="sldNum"/>
          </p:nvPr>
        </p:nvSpPr>
        <p:spPr>
          <a:xfrm>
            <a:off x="0" y="4667249"/>
            <a:ext cx="1447800" cy="66357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sz="2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  <p:sp>
        <p:nvSpPr>
          <p:cNvPr id="95" name="Google Shape;95;p12"/>
          <p:cNvSpPr txBox="1"/>
          <p:nvPr>
            <p:ph idx="11" type="ftr"/>
          </p:nvPr>
        </p:nvSpPr>
        <p:spPr>
          <a:xfrm>
            <a:off x="1600200" y="6248206"/>
            <a:ext cx="4572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6" name="Google Shape;96;p12"/>
          <p:cNvSpPr/>
          <p:nvPr>
            <p:ph idx="2" type="pic"/>
          </p:nvPr>
        </p:nvSpPr>
        <p:spPr>
          <a:xfrm>
            <a:off x="1560576" y="0"/>
            <a:ext cx="7583424" cy="4568952"/>
          </a:xfrm>
          <a:prstGeom prst="rect">
            <a:avLst/>
          </a:prstGeom>
          <a:solidFill>
            <a:srgbClr val="CACFDC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920"/>
              <a:buFont typeface="Noto Sans Symbols"/>
              <a:buNone/>
              <a:defRPr b="0" i="0" sz="3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Vertical Text" type="vertTx">
  <p:cSld name="VERTICAL_TEXT"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3"/>
          <p:cNvSpPr txBox="1"/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99" name="Google Shape;99;p13"/>
          <p:cNvSpPr txBox="1"/>
          <p:nvPr>
            <p:ph idx="1" type="body"/>
          </p:nvPr>
        </p:nvSpPr>
        <p:spPr>
          <a:xfrm rot="5400000">
            <a:off x="2426208" y="-213360"/>
            <a:ext cx="4526280" cy="8153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0" name="Google Shape;100;p13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1" name="Google Shape;101;p13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2" name="Google Shape;102;p13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Vertical Title and Text" showMasterSp="0" type="vertTitleAndTx">
  <p:cSld name="VERTICAL_TITLE_AND_VERTICAL_TEXT">
    <p:bg>
      <p:bgPr>
        <a:solidFill>
          <a:schemeClr val="lt1"/>
        </a:solidFill>
      </p:bgPr>
    </p:bg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4"/>
          <p:cNvSpPr txBox="1"/>
          <p:nvPr>
            <p:ph type="title"/>
          </p:nvPr>
        </p:nvSpPr>
        <p:spPr>
          <a:xfrm rot="5400000">
            <a:off x="4823619" y="2339181"/>
            <a:ext cx="5516563" cy="2057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05" name="Google Shape;105;p14"/>
          <p:cNvSpPr txBox="1"/>
          <p:nvPr>
            <p:ph idx="1" type="body"/>
          </p:nvPr>
        </p:nvSpPr>
        <p:spPr>
          <a:xfrm rot="5400000">
            <a:off x="480218" y="586582"/>
            <a:ext cx="5516564" cy="556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6" name="Google Shape;106;p14"/>
          <p:cNvSpPr txBox="1"/>
          <p:nvPr>
            <p:ph idx="10" type="dt"/>
          </p:nvPr>
        </p:nvSpPr>
        <p:spPr>
          <a:xfrm>
            <a:off x="6553200" y="6248402"/>
            <a:ext cx="2209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7" name="Google Shape;107;p14"/>
          <p:cNvSpPr txBox="1"/>
          <p:nvPr>
            <p:ph idx="11" type="ftr"/>
          </p:nvPr>
        </p:nvSpPr>
        <p:spPr>
          <a:xfrm>
            <a:off x="457201" y="6248207"/>
            <a:ext cx="557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sz="14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8" name="Google Shape;108;p14"/>
          <p:cNvSpPr/>
          <p:nvPr/>
        </p:nvSpPr>
        <p:spPr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9" name="Google Shape;109;p14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0" name="Google Shape;110;p14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1" name="Google Shape;111;p14"/>
          <p:cNvSpPr txBox="1"/>
          <p:nvPr>
            <p:ph idx="12" type="sldNum"/>
          </p:nvPr>
        </p:nvSpPr>
        <p:spPr>
          <a:xfrm rot="5400000">
            <a:off x="5989638" y="14446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sz="14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3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slideLayout" Target="../slideLayouts/slideLayout3.xml"/><Relationship Id="rId3" Type="http://schemas.openxmlformats.org/officeDocument/2006/relationships/slideLayout" Target="../slideLayouts/slideLayout4.xml"/><Relationship Id="rId4" Type="http://schemas.openxmlformats.org/officeDocument/2006/relationships/slideLayout" Target="../slideLayouts/slideLayout5.xml"/><Relationship Id="rId11" Type="http://schemas.openxmlformats.org/officeDocument/2006/relationships/slideLayout" Target="../slideLayouts/slideLayout12.xml"/><Relationship Id="rId10" Type="http://schemas.openxmlformats.org/officeDocument/2006/relationships/slideLayout" Target="../slideLayouts/slideLayout1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10.xml"/><Relationship Id="rId5" Type="http://schemas.openxmlformats.org/officeDocument/2006/relationships/slideLayout" Target="../slideLayouts/slideLayout6.xml"/><Relationship Id="rId6" Type="http://schemas.openxmlformats.org/officeDocument/2006/relationships/slideLayout" Target="../slideLayouts/slideLayout7.xml"/><Relationship Id="rId7" Type="http://schemas.openxmlformats.org/officeDocument/2006/relationships/slideLayout" Target="../slideLayouts/slideLayout8.xml"/><Relationship Id="rId8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dk1"/>
        </a:solid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lt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/>
          <p:nvPr/>
        </p:nvSpPr>
        <p:spPr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" name="Google Shape;15;p1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" name="Google Shape;16;p1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" name="Google Shape;17;p1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bg>
      <p:bgPr>
        <a:solidFill>
          <a:schemeClr val="lt1"/>
        </a:solidFill>
      </p:bgPr>
    </p:bg>
    <p:spTree>
      <p:nvGrpSpPr>
        <p:cNvPr id="26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3"/>
          <p:cNvSpPr txBox="1"/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28" name="Google Shape;28;p3"/>
          <p:cNvSpPr txBox="1"/>
          <p:nvPr>
            <p:ph idx="1" type="body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39090" lvl="0" marL="457200" marR="0" rtl="0" algn="l"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740"/>
              <a:buFont typeface="Noto Sans Symbols"/>
              <a:buChar char="◻"/>
              <a:defRPr b="0" i="0" sz="2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44169" lvl="1" marL="914400" marR="0" rtl="0" algn="l"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20"/>
              <a:buFont typeface="Noto Sans Symbols"/>
              <a:buChar char="⬜"/>
              <a:defRPr b="0" i="0" sz="2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38137" lvl="2" marL="1371600" marR="0" rtl="0" algn="l">
              <a:spcBef>
                <a:spcPts val="500"/>
              </a:spcBef>
              <a:spcAft>
                <a:spcPts val="0"/>
              </a:spcAft>
              <a:buClr>
                <a:schemeClr val="accent2"/>
              </a:buClr>
              <a:buSzPts val="1725"/>
              <a:buFont typeface="Noto Sans Symbols"/>
              <a:buChar char="■"/>
              <a:defRPr b="0" i="0" sz="23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23850" lvl="3" marL="1828800" marR="0" rtl="0" algn="l"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15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11150" lvl="4" marL="2286000" marR="0" rtl="0" algn="l"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1300"/>
              <a:buFont typeface="Noto Sans Symbols"/>
              <a:buChar char="■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▪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29" name="Google Shape;29;p3"/>
          <p:cNvSpPr txBox="1"/>
          <p:nvPr>
            <p:ph idx="10" type="dt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0" name="Google Shape;30;p3"/>
          <p:cNvSpPr txBox="1"/>
          <p:nvPr>
            <p:ph idx="11" type="ftr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4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31" name="Google Shape;31;p3"/>
          <p:cNvSpPr/>
          <p:nvPr/>
        </p:nvSpPr>
        <p:spPr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2" name="Google Shape;32;p3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3" name="Google Shape;33;p3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4" name="Google Shape;34;p3"/>
          <p:cNvSpPr txBox="1"/>
          <p:nvPr>
            <p:ph idx="12" type="sldNum"/>
          </p:nvPr>
        </p:nvSpPr>
        <p:spPr>
          <a:xfrm>
            <a:off x="0" y="1272222"/>
            <a:ext cx="533400" cy="2444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ctr">
              <a:spcBef>
                <a:spcPts val="0"/>
              </a:spcBef>
              <a:buNone/>
              <a:defRPr b="1" i="0" sz="1400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8.png"/><Relationship Id="rId4" Type="http://schemas.openxmlformats.org/officeDocument/2006/relationships/image" Target="../media/image5.png"/><Relationship Id="rId5" Type="http://schemas.openxmlformats.org/officeDocument/2006/relationships/image" Target="../media/image7.png"/><Relationship Id="rId6" Type="http://schemas.openxmlformats.org/officeDocument/2006/relationships/image" Target="../media/image6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15"/>
          <p:cNvSpPr txBox="1"/>
          <p:nvPr>
            <p:ph type="ctrTitle"/>
          </p:nvPr>
        </p:nvSpPr>
        <p:spPr>
          <a:xfrm>
            <a:off x="228275" y="3386500"/>
            <a:ext cx="8547600" cy="22530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rgbClr val="005294"/>
              </a:buClr>
              <a:buSzPts val="4400"/>
              <a:buFont typeface="Calibri"/>
              <a:buNone/>
            </a:pPr>
            <a:r>
              <a:rPr lang="en-US"/>
              <a:t>EVERY CHILD A READER UPDATE </a:t>
            </a:r>
            <a:endParaRPr b="1" i="0" sz="4400" u="none" cap="none" strike="noStrike">
              <a:solidFill>
                <a:srgbClr val="005294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15"/>
          <p:cNvSpPr txBox="1"/>
          <p:nvPr>
            <p:ph idx="1" type="subTitle"/>
          </p:nvPr>
        </p:nvSpPr>
        <p:spPr>
          <a:xfrm>
            <a:off x="2362200" y="6050037"/>
            <a:ext cx="67056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1443"/>
              <a:buFont typeface="Noto Sans Symbols"/>
              <a:buNone/>
            </a:pPr>
            <a:r>
              <a:rPr b="0" i="0" lang="en-US" sz="2405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Instructional Services </a:t>
            </a:r>
            <a:br>
              <a:rPr b="0" i="0" lang="en-US" sz="2405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</a:br>
            <a:r>
              <a:rPr b="0" i="0" lang="en-US" sz="2405" u="none" cap="none" strike="noStrike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rPr>
              <a:t>Governing Board Presentation</a:t>
            </a:r>
            <a:endParaRPr b="0" i="0" sz="2405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9" name="Google Shape;119;p15"/>
          <p:cNvSpPr txBox="1"/>
          <p:nvPr>
            <p:ph idx="10" type="dt"/>
          </p:nvPr>
        </p:nvSpPr>
        <p:spPr>
          <a:xfrm>
            <a:off x="76200" y="6068699"/>
            <a:ext cx="2057400" cy="685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>
                <a:solidFill>
                  <a:srgbClr val="000000"/>
                </a:solidFill>
              </a:rPr>
              <a:t>January 9, 2019 </a:t>
            </a:r>
            <a:endParaRPr b="0" i="0" sz="18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6"/>
          <p:cNvSpPr txBox="1"/>
          <p:nvPr/>
        </p:nvSpPr>
        <p:spPr>
          <a:xfrm>
            <a:off x="400325" y="299125"/>
            <a:ext cx="8267700" cy="704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Our Journey…   </a:t>
            </a:r>
            <a:endParaRPr sz="40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26" name="Google Shape;126;p16"/>
          <p:cNvGrpSpPr/>
          <p:nvPr/>
        </p:nvGrpSpPr>
        <p:grpSpPr>
          <a:xfrm>
            <a:off x="1210238" y="4795701"/>
            <a:ext cx="729306" cy="717053"/>
            <a:chOff x="1069473" y="4452937"/>
            <a:chExt cx="1276350" cy="1276350"/>
          </a:xfrm>
        </p:grpSpPr>
        <p:sp>
          <p:nvSpPr>
            <p:cNvPr id="127" name="Google Shape;127;p16"/>
            <p:cNvSpPr/>
            <p:nvPr/>
          </p:nvSpPr>
          <p:spPr>
            <a:xfrm>
              <a:off x="1069473" y="4452937"/>
              <a:ext cx="1276200" cy="1276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8" name="Google Shape;128;p16"/>
            <p:cNvSpPr/>
            <p:nvPr/>
          </p:nvSpPr>
          <p:spPr>
            <a:xfrm>
              <a:off x="1069473" y="5037153"/>
              <a:ext cx="1276350" cy="692134"/>
            </a:xfrm>
            <a:custGeom>
              <a:rect b="b" l="l" r="r" t="t"/>
              <a:pathLst>
                <a:path extrusionOk="0" h="692134" w="1276350">
                  <a:moveTo>
                    <a:pt x="5440" y="0"/>
                  </a:moveTo>
                  <a:lnTo>
                    <a:pt x="12966" y="74656"/>
                  </a:lnTo>
                  <a:cubicBezTo>
                    <a:pt x="72473" y="365461"/>
                    <a:pt x="329778" y="584216"/>
                    <a:pt x="638175" y="584216"/>
                  </a:cubicBezTo>
                  <a:cubicBezTo>
                    <a:pt x="946572" y="584216"/>
                    <a:pt x="1203877" y="365461"/>
                    <a:pt x="1263385" y="74656"/>
                  </a:cubicBezTo>
                  <a:lnTo>
                    <a:pt x="1270911" y="0"/>
                  </a:lnTo>
                  <a:lnTo>
                    <a:pt x="1276350" y="53959"/>
                  </a:lnTo>
                  <a:cubicBezTo>
                    <a:pt x="1276350" y="406413"/>
                    <a:pt x="990629" y="692134"/>
                    <a:pt x="638175" y="692134"/>
                  </a:cubicBezTo>
                  <a:cubicBezTo>
                    <a:pt x="285721" y="692134"/>
                    <a:pt x="0" y="406413"/>
                    <a:pt x="0" y="53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29" name="Google Shape;129;p16"/>
          <p:cNvCxnSpPr>
            <a:endCxn id="127" idx="0"/>
          </p:cNvCxnSpPr>
          <p:nvPr/>
        </p:nvCxnSpPr>
        <p:spPr>
          <a:xfrm>
            <a:off x="1574848" y="4468101"/>
            <a:ext cx="0" cy="327600"/>
          </a:xfrm>
          <a:prstGeom prst="straightConnector1">
            <a:avLst/>
          </a:prstGeom>
          <a:noFill/>
          <a:ln cap="flat" cmpd="sng" w="9525">
            <a:solidFill>
              <a:srgbClr val="3A5C8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130" name="Google Shape;130;p16"/>
          <p:cNvGrpSpPr/>
          <p:nvPr/>
        </p:nvGrpSpPr>
        <p:grpSpPr>
          <a:xfrm>
            <a:off x="5172638" y="4795701"/>
            <a:ext cx="729306" cy="717053"/>
            <a:chOff x="1069473" y="4452937"/>
            <a:chExt cx="1276350" cy="1276350"/>
          </a:xfrm>
        </p:grpSpPr>
        <p:sp>
          <p:nvSpPr>
            <p:cNvPr id="131" name="Google Shape;131;p16"/>
            <p:cNvSpPr/>
            <p:nvPr/>
          </p:nvSpPr>
          <p:spPr>
            <a:xfrm>
              <a:off x="1069473" y="4452937"/>
              <a:ext cx="1276200" cy="1276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2" name="Google Shape;132;p16"/>
            <p:cNvSpPr/>
            <p:nvPr/>
          </p:nvSpPr>
          <p:spPr>
            <a:xfrm>
              <a:off x="1069473" y="5037153"/>
              <a:ext cx="1276350" cy="692134"/>
            </a:xfrm>
            <a:custGeom>
              <a:rect b="b" l="l" r="r" t="t"/>
              <a:pathLst>
                <a:path extrusionOk="0" h="692134" w="1276350">
                  <a:moveTo>
                    <a:pt x="5440" y="0"/>
                  </a:moveTo>
                  <a:lnTo>
                    <a:pt x="12966" y="74656"/>
                  </a:lnTo>
                  <a:cubicBezTo>
                    <a:pt x="72473" y="365461"/>
                    <a:pt x="329778" y="584216"/>
                    <a:pt x="638175" y="584216"/>
                  </a:cubicBezTo>
                  <a:cubicBezTo>
                    <a:pt x="946572" y="584216"/>
                    <a:pt x="1203877" y="365461"/>
                    <a:pt x="1263385" y="74656"/>
                  </a:cubicBezTo>
                  <a:lnTo>
                    <a:pt x="1270911" y="0"/>
                  </a:lnTo>
                  <a:lnTo>
                    <a:pt x="1276350" y="53959"/>
                  </a:lnTo>
                  <a:cubicBezTo>
                    <a:pt x="1276350" y="406413"/>
                    <a:pt x="990629" y="692134"/>
                    <a:pt x="638175" y="692134"/>
                  </a:cubicBezTo>
                  <a:cubicBezTo>
                    <a:pt x="285721" y="692134"/>
                    <a:pt x="0" y="406413"/>
                    <a:pt x="0" y="53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33" name="Google Shape;133;p16"/>
          <p:cNvCxnSpPr>
            <a:endCxn id="131" idx="0"/>
          </p:cNvCxnSpPr>
          <p:nvPr/>
        </p:nvCxnSpPr>
        <p:spPr>
          <a:xfrm>
            <a:off x="5537248" y="4468101"/>
            <a:ext cx="0" cy="327600"/>
          </a:xfrm>
          <a:prstGeom prst="straightConnector1">
            <a:avLst/>
          </a:prstGeom>
          <a:noFill/>
          <a:ln cap="flat" cmpd="sng" w="9525">
            <a:solidFill>
              <a:srgbClr val="3A5C8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134" name="Google Shape;134;p16"/>
          <p:cNvGrpSpPr/>
          <p:nvPr/>
        </p:nvGrpSpPr>
        <p:grpSpPr>
          <a:xfrm>
            <a:off x="3267638" y="2662101"/>
            <a:ext cx="729306" cy="717053"/>
            <a:chOff x="1069473" y="4452937"/>
            <a:chExt cx="1276350" cy="1276350"/>
          </a:xfrm>
        </p:grpSpPr>
        <p:sp>
          <p:nvSpPr>
            <p:cNvPr id="135" name="Google Shape;135;p16"/>
            <p:cNvSpPr/>
            <p:nvPr/>
          </p:nvSpPr>
          <p:spPr>
            <a:xfrm>
              <a:off x="1069473" y="4452937"/>
              <a:ext cx="1276200" cy="1276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6" name="Google Shape;136;p16"/>
            <p:cNvSpPr/>
            <p:nvPr/>
          </p:nvSpPr>
          <p:spPr>
            <a:xfrm>
              <a:off x="1069473" y="5037153"/>
              <a:ext cx="1276350" cy="692134"/>
            </a:xfrm>
            <a:custGeom>
              <a:rect b="b" l="l" r="r" t="t"/>
              <a:pathLst>
                <a:path extrusionOk="0" h="692134" w="1276350">
                  <a:moveTo>
                    <a:pt x="5440" y="0"/>
                  </a:moveTo>
                  <a:lnTo>
                    <a:pt x="12966" y="74656"/>
                  </a:lnTo>
                  <a:cubicBezTo>
                    <a:pt x="72473" y="365461"/>
                    <a:pt x="329778" y="584216"/>
                    <a:pt x="638175" y="584216"/>
                  </a:cubicBezTo>
                  <a:cubicBezTo>
                    <a:pt x="946572" y="584216"/>
                    <a:pt x="1203877" y="365461"/>
                    <a:pt x="1263385" y="74656"/>
                  </a:cubicBezTo>
                  <a:lnTo>
                    <a:pt x="1270911" y="0"/>
                  </a:lnTo>
                  <a:lnTo>
                    <a:pt x="1276350" y="53959"/>
                  </a:lnTo>
                  <a:cubicBezTo>
                    <a:pt x="1276350" y="406413"/>
                    <a:pt x="990629" y="692134"/>
                    <a:pt x="638175" y="692134"/>
                  </a:cubicBezTo>
                  <a:cubicBezTo>
                    <a:pt x="285721" y="692134"/>
                    <a:pt x="0" y="406413"/>
                    <a:pt x="0" y="53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37" name="Google Shape;137;p16"/>
          <p:cNvCxnSpPr/>
          <p:nvPr/>
        </p:nvCxnSpPr>
        <p:spPr>
          <a:xfrm>
            <a:off x="3632248" y="3401301"/>
            <a:ext cx="0" cy="327600"/>
          </a:xfrm>
          <a:prstGeom prst="straightConnector1">
            <a:avLst/>
          </a:prstGeom>
          <a:noFill/>
          <a:ln cap="flat" cmpd="sng" w="9525">
            <a:solidFill>
              <a:srgbClr val="3A5C8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138" name="Google Shape;138;p16"/>
          <p:cNvGrpSpPr/>
          <p:nvPr/>
        </p:nvGrpSpPr>
        <p:grpSpPr>
          <a:xfrm>
            <a:off x="7230038" y="2585901"/>
            <a:ext cx="729306" cy="717053"/>
            <a:chOff x="1069473" y="4452937"/>
            <a:chExt cx="1276350" cy="1276350"/>
          </a:xfrm>
        </p:grpSpPr>
        <p:sp>
          <p:nvSpPr>
            <p:cNvPr id="139" name="Google Shape;139;p16"/>
            <p:cNvSpPr/>
            <p:nvPr/>
          </p:nvSpPr>
          <p:spPr>
            <a:xfrm>
              <a:off x="1069473" y="4452937"/>
              <a:ext cx="1276200" cy="1276200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0" name="Google Shape;140;p16"/>
            <p:cNvSpPr/>
            <p:nvPr/>
          </p:nvSpPr>
          <p:spPr>
            <a:xfrm>
              <a:off x="1069473" y="5037153"/>
              <a:ext cx="1276350" cy="692134"/>
            </a:xfrm>
            <a:custGeom>
              <a:rect b="b" l="l" r="r" t="t"/>
              <a:pathLst>
                <a:path extrusionOk="0" h="692134" w="1276350">
                  <a:moveTo>
                    <a:pt x="5440" y="0"/>
                  </a:moveTo>
                  <a:lnTo>
                    <a:pt x="12966" y="74656"/>
                  </a:lnTo>
                  <a:cubicBezTo>
                    <a:pt x="72473" y="365461"/>
                    <a:pt x="329778" y="584216"/>
                    <a:pt x="638175" y="584216"/>
                  </a:cubicBezTo>
                  <a:cubicBezTo>
                    <a:pt x="946572" y="584216"/>
                    <a:pt x="1203877" y="365461"/>
                    <a:pt x="1263385" y="74656"/>
                  </a:cubicBezTo>
                  <a:lnTo>
                    <a:pt x="1270911" y="0"/>
                  </a:lnTo>
                  <a:lnTo>
                    <a:pt x="1276350" y="53959"/>
                  </a:lnTo>
                  <a:cubicBezTo>
                    <a:pt x="1276350" y="406413"/>
                    <a:pt x="990629" y="692134"/>
                    <a:pt x="638175" y="692134"/>
                  </a:cubicBezTo>
                  <a:cubicBezTo>
                    <a:pt x="285721" y="692134"/>
                    <a:pt x="0" y="406413"/>
                    <a:pt x="0" y="53959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cxnSp>
        <p:nvCxnSpPr>
          <p:cNvPr id="141" name="Google Shape;141;p16"/>
          <p:cNvCxnSpPr/>
          <p:nvPr/>
        </p:nvCxnSpPr>
        <p:spPr>
          <a:xfrm>
            <a:off x="7594648" y="3325101"/>
            <a:ext cx="0" cy="327600"/>
          </a:xfrm>
          <a:prstGeom prst="straightConnector1">
            <a:avLst/>
          </a:prstGeom>
          <a:noFill/>
          <a:ln cap="flat" cmpd="sng" w="9525">
            <a:solidFill>
              <a:srgbClr val="3A5C84"/>
            </a:solidFill>
            <a:prstDash val="solid"/>
            <a:miter lim="800000"/>
            <a:headEnd len="sm" w="sm" type="none"/>
            <a:tailEnd len="sm" w="sm" type="none"/>
          </a:ln>
        </p:spPr>
      </p:cxnSp>
      <p:grpSp>
        <p:nvGrpSpPr>
          <p:cNvPr id="142" name="Google Shape;142;p16"/>
          <p:cNvGrpSpPr/>
          <p:nvPr/>
        </p:nvGrpSpPr>
        <p:grpSpPr>
          <a:xfrm>
            <a:off x="1116752" y="3664486"/>
            <a:ext cx="889754" cy="675925"/>
            <a:chOff x="1132114" y="3097762"/>
            <a:chExt cx="2600100" cy="1828800"/>
          </a:xfrm>
        </p:grpSpPr>
        <p:sp>
          <p:nvSpPr>
            <p:cNvPr id="143" name="Google Shape;143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4" name="Google Shape;144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rgbClr val="000000">
                <a:alpha val="14900"/>
              </a:srgbClr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5" name="Google Shape;145;p16"/>
          <p:cNvGrpSpPr/>
          <p:nvPr/>
        </p:nvGrpSpPr>
        <p:grpSpPr>
          <a:xfrm>
            <a:off x="3123565" y="3664486"/>
            <a:ext cx="889754" cy="675925"/>
            <a:chOff x="1132114" y="3097762"/>
            <a:chExt cx="2600100" cy="1828800"/>
          </a:xfrm>
        </p:grpSpPr>
        <p:sp>
          <p:nvSpPr>
            <p:cNvPr id="146" name="Google Shape;146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7" name="Google Shape;147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rgbClr val="000000">
                <a:alpha val="14900"/>
              </a:srgbClr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48" name="Google Shape;148;p16"/>
          <p:cNvGrpSpPr/>
          <p:nvPr/>
        </p:nvGrpSpPr>
        <p:grpSpPr>
          <a:xfrm>
            <a:off x="5130379" y="3664486"/>
            <a:ext cx="889754" cy="675925"/>
            <a:chOff x="1132114" y="3097762"/>
            <a:chExt cx="2600100" cy="1828800"/>
          </a:xfrm>
        </p:grpSpPr>
        <p:sp>
          <p:nvSpPr>
            <p:cNvPr id="149" name="Google Shape;149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0" name="Google Shape;150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rgbClr val="000000">
                <a:alpha val="14900"/>
              </a:srgbClr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1" name="Google Shape;151;p16"/>
          <p:cNvGrpSpPr/>
          <p:nvPr/>
        </p:nvGrpSpPr>
        <p:grpSpPr>
          <a:xfrm>
            <a:off x="7137193" y="3664486"/>
            <a:ext cx="889754" cy="675925"/>
            <a:chOff x="1132114" y="3097762"/>
            <a:chExt cx="2600100" cy="1828800"/>
          </a:xfrm>
        </p:grpSpPr>
        <p:sp>
          <p:nvSpPr>
            <p:cNvPr id="152" name="Google Shape;152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rgbClr val="FFFFFF"/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3" name="Google Shape;153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rgbClr val="000000">
                <a:alpha val="14900"/>
              </a:srgbClr>
            </a:solidFill>
            <a:ln cap="flat" cmpd="sng" w="9525">
              <a:solidFill>
                <a:srgbClr val="D9D9D9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4" name="Google Shape;154;p16"/>
          <p:cNvGrpSpPr/>
          <p:nvPr/>
        </p:nvGrpSpPr>
        <p:grpSpPr>
          <a:xfrm>
            <a:off x="-50" y="3664486"/>
            <a:ext cx="1116743" cy="675925"/>
            <a:chOff x="1132114" y="3097762"/>
            <a:chExt cx="2600100" cy="1828800"/>
          </a:xfrm>
        </p:grpSpPr>
        <p:sp>
          <p:nvSpPr>
            <p:cNvPr id="155" name="Google Shape;155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6" name="Google Shape;156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7" name="Google Shape;157;p16"/>
          <p:cNvGrpSpPr/>
          <p:nvPr/>
        </p:nvGrpSpPr>
        <p:grpSpPr>
          <a:xfrm>
            <a:off x="2006764" y="3664486"/>
            <a:ext cx="1116743" cy="675925"/>
            <a:chOff x="1132114" y="3097762"/>
            <a:chExt cx="2600100" cy="1828800"/>
          </a:xfrm>
        </p:grpSpPr>
        <p:sp>
          <p:nvSpPr>
            <p:cNvPr id="158" name="Google Shape;158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9" name="Google Shape;159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0" name="Google Shape;160;p16"/>
          <p:cNvGrpSpPr/>
          <p:nvPr/>
        </p:nvGrpSpPr>
        <p:grpSpPr>
          <a:xfrm>
            <a:off x="4013578" y="3664486"/>
            <a:ext cx="1116743" cy="675925"/>
            <a:chOff x="1132114" y="3097762"/>
            <a:chExt cx="2600100" cy="1828800"/>
          </a:xfrm>
        </p:grpSpPr>
        <p:sp>
          <p:nvSpPr>
            <p:cNvPr id="161" name="Google Shape;161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2" name="Google Shape;162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3" name="Google Shape;163;p16"/>
          <p:cNvGrpSpPr/>
          <p:nvPr/>
        </p:nvGrpSpPr>
        <p:grpSpPr>
          <a:xfrm>
            <a:off x="6020392" y="3664486"/>
            <a:ext cx="1116743" cy="675925"/>
            <a:chOff x="1132114" y="3097762"/>
            <a:chExt cx="2600100" cy="1828800"/>
          </a:xfrm>
        </p:grpSpPr>
        <p:sp>
          <p:nvSpPr>
            <p:cNvPr id="164" name="Google Shape;164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5" name="Google Shape;165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66" name="Google Shape;166;p16"/>
          <p:cNvGrpSpPr/>
          <p:nvPr/>
        </p:nvGrpSpPr>
        <p:grpSpPr>
          <a:xfrm>
            <a:off x="8027206" y="3664486"/>
            <a:ext cx="1116743" cy="675925"/>
            <a:chOff x="1132114" y="3097762"/>
            <a:chExt cx="2600100" cy="1828800"/>
          </a:xfrm>
        </p:grpSpPr>
        <p:sp>
          <p:nvSpPr>
            <p:cNvPr id="167" name="Google Shape;167;p16"/>
            <p:cNvSpPr/>
            <p:nvPr/>
          </p:nvSpPr>
          <p:spPr>
            <a:xfrm>
              <a:off x="1132114" y="3097762"/>
              <a:ext cx="2600100" cy="18288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8" name="Google Shape;168;p16"/>
            <p:cNvSpPr/>
            <p:nvPr/>
          </p:nvSpPr>
          <p:spPr>
            <a:xfrm>
              <a:off x="1132114" y="4012162"/>
              <a:ext cx="2600100" cy="9144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45700" lIns="91425" spcFirstLastPara="1" rIns="91425" wrap="square" tIns="45700">
              <a:noAutofit/>
            </a:bodyPr>
            <a:lstStyle/>
            <a:p>
              <a:pPr indent="0" lvl="0" marL="0" marR="0" rtl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1800">
                <a:solidFill>
                  <a:srgbClr val="FFFFFF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169" name="Google Shape;169;p16"/>
          <p:cNvSpPr txBox="1"/>
          <p:nvPr/>
        </p:nvSpPr>
        <p:spPr>
          <a:xfrm>
            <a:off x="1116750" y="3728900"/>
            <a:ext cx="850200" cy="54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5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Jan -Jun 2017</a:t>
            </a:r>
            <a:endParaRPr b="1" sz="15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0" name="Google Shape;170;p16"/>
          <p:cNvSpPr txBox="1"/>
          <p:nvPr/>
        </p:nvSpPr>
        <p:spPr>
          <a:xfrm>
            <a:off x="3153238" y="3688950"/>
            <a:ext cx="850200" cy="54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2017- 2018</a:t>
            </a:r>
            <a:endParaRPr b="1" sz="16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1" name="Google Shape;171;p16"/>
          <p:cNvSpPr txBox="1"/>
          <p:nvPr/>
        </p:nvSpPr>
        <p:spPr>
          <a:xfrm>
            <a:off x="5150163" y="3688950"/>
            <a:ext cx="850200" cy="54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2018- 2019</a:t>
            </a:r>
            <a:endParaRPr b="1" sz="16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2" name="Google Shape;172;p16"/>
          <p:cNvSpPr txBox="1"/>
          <p:nvPr/>
        </p:nvSpPr>
        <p:spPr>
          <a:xfrm>
            <a:off x="7157063" y="3688950"/>
            <a:ext cx="850200" cy="546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2019</a:t>
            </a:r>
            <a:endParaRPr b="1" sz="16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3" name="Google Shape;173;p16"/>
          <p:cNvSpPr txBox="1"/>
          <p:nvPr/>
        </p:nvSpPr>
        <p:spPr>
          <a:xfrm>
            <a:off x="0" y="1557126"/>
            <a:ext cx="2619900" cy="21201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Data consistently demonstrated we weren’t reaching all students.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Team attended Amplify  Forum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Applied improvement science approach to problem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Hosted experts in the field as guest speakers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Met with K-2 teachers to analyze problems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Classroom observations across the system identified Guided Reading as the primary teaching strategy. 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4" name="Google Shape;174;p16"/>
          <p:cNvSpPr txBox="1"/>
          <p:nvPr/>
        </p:nvSpPr>
        <p:spPr>
          <a:xfrm>
            <a:off x="867300" y="5727025"/>
            <a:ext cx="1389900" cy="461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Recognizing a Need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75" name="Google Shape;175;p16"/>
          <p:cNvSpPr txBox="1"/>
          <p:nvPr/>
        </p:nvSpPr>
        <p:spPr>
          <a:xfrm>
            <a:off x="2527700" y="1558805"/>
            <a:ext cx="2056800" cy="1006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Exploring Research to Avoid “Solutionitis”</a:t>
            </a:r>
            <a:endParaRPr sz="1100">
              <a:solidFill>
                <a:schemeClr val="dk2"/>
              </a:solidFill>
            </a:endParaRPr>
          </a:p>
        </p:txBody>
      </p:sp>
      <p:sp>
        <p:nvSpPr>
          <p:cNvPr id="176" name="Google Shape;176;p16"/>
          <p:cNvSpPr txBox="1"/>
          <p:nvPr/>
        </p:nvSpPr>
        <p:spPr>
          <a:xfrm>
            <a:off x="2257350" y="4468100"/>
            <a:ext cx="2552100" cy="231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K-2 Professional Development to share and explore research on the science of reading.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Elicited teacher feedback on strengths and weaknesses of adopted curriculum in regards to phonics 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Identified need for systematic phonics program.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Began initial pilot of CKLA for K-2 teachers. 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Offered training for administrators on our findings aligned to research.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7" name="Google Shape;177;p16"/>
          <p:cNvSpPr txBox="1"/>
          <p:nvPr/>
        </p:nvSpPr>
        <p:spPr>
          <a:xfrm>
            <a:off x="4809600" y="5588950"/>
            <a:ext cx="1572900" cy="1006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CKLA</a:t>
            </a:r>
            <a:endParaRPr b="1" sz="2100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Curriculum and LETRS</a:t>
            </a:r>
            <a:endParaRPr sz="2100">
              <a:solidFill>
                <a:schemeClr val="dk2"/>
              </a:solidFill>
            </a:endParaRPr>
          </a:p>
        </p:txBody>
      </p:sp>
      <p:sp>
        <p:nvSpPr>
          <p:cNvPr id="178" name="Google Shape;178;p16"/>
          <p:cNvSpPr txBox="1"/>
          <p:nvPr/>
        </p:nvSpPr>
        <p:spPr>
          <a:xfrm>
            <a:off x="4464775" y="1515100"/>
            <a:ext cx="2230800" cy="20685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District PD for all K-2 Teachers on CKLA Implementation, </a:t>
            </a: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LETRS</a:t>
            </a: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 OR integration of Benchmark and CKLA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Piloted DIBELS as an assessment tool aligned to new curriculum  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CKLA became core curriculum for all K-2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Reading boot camp aligned to specific student skill gaps.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9" name="Google Shape;179;p16"/>
          <p:cNvSpPr txBox="1"/>
          <p:nvPr/>
        </p:nvSpPr>
        <p:spPr>
          <a:xfrm>
            <a:off x="6387475" y="4468100"/>
            <a:ext cx="2619900" cy="1006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0" spcFirstLastPara="1" rIns="0" wrap="square" tIns="45700">
            <a:noAutofit/>
          </a:bodyPr>
          <a:lstStyle/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Full implementation of DIBELS (K-2)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LETRS Cohort 2 (and continuation)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Shift in Reading Intervention to K-2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-29845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accent6"/>
              </a:buClr>
              <a:buSzPts val="1100"/>
              <a:buFont typeface="Calibri"/>
              <a:buChar char="●"/>
            </a:pPr>
            <a:r>
              <a:rPr lang="en-US" sz="1100">
                <a:solidFill>
                  <a:schemeClr val="accent6"/>
                </a:solidFill>
                <a:latin typeface="Calibri"/>
                <a:ea typeface="Calibri"/>
                <a:cs typeface="Calibri"/>
                <a:sym typeface="Calibri"/>
              </a:rPr>
              <a:t>Reading Apprenticeship training for middle school teachers </a:t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100">
              <a:solidFill>
                <a:schemeClr val="accent6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16"/>
          <p:cNvSpPr txBox="1"/>
          <p:nvPr/>
        </p:nvSpPr>
        <p:spPr>
          <a:xfrm>
            <a:off x="6645775" y="1625054"/>
            <a:ext cx="2056800" cy="93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0" spcFirstLastPara="1" rIns="0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100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Intervention and Assessment Alignment</a:t>
            </a:r>
            <a:endParaRPr sz="2100">
              <a:solidFill>
                <a:schemeClr val="dk2"/>
              </a:solidFill>
            </a:endParaRPr>
          </a:p>
        </p:txBody>
      </p:sp>
      <p:pic>
        <p:nvPicPr>
          <p:cNvPr id="181" name="Google Shape;181;p16"/>
          <p:cNvPicPr preferRelativeResize="0"/>
          <p:nvPr/>
        </p:nvPicPr>
        <p:blipFill rotWithShape="1">
          <a:blip r:embed="rId3">
            <a:alphaModFix/>
          </a:blip>
          <a:srcRect b="15576" l="0" r="0" t="0"/>
          <a:stretch/>
        </p:blipFill>
        <p:spPr>
          <a:xfrm>
            <a:off x="1314450" y="4920450"/>
            <a:ext cx="546899" cy="4617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82" name="Google Shape;182;p16"/>
          <p:cNvPicPr preferRelativeResize="0"/>
          <p:nvPr/>
        </p:nvPicPr>
        <p:blipFill rotWithShape="1">
          <a:blip r:embed="rId4">
            <a:alphaModFix/>
          </a:blip>
          <a:srcRect b="19562" l="0" r="0" t="0"/>
          <a:stretch/>
        </p:blipFill>
        <p:spPr>
          <a:xfrm>
            <a:off x="3131000" y="2591925"/>
            <a:ext cx="1006199" cy="809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3" name="Google Shape;183;p16"/>
          <p:cNvPicPr preferRelativeResize="0"/>
          <p:nvPr/>
        </p:nvPicPr>
        <p:blipFill rotWithShape="1">
          <a:blip r:embed="rId5">
            <a:alphaModFix/>
          </a:blip>
          <a:srcRect b="13614" l="0" r="0" t="0"/>
          <a:stretch/>
        </p:blipFill>
        <p:spPr>
          <a:xfrm>
            <a:off x="5200650" y="4844182"/>
            <a:ext cx="729300" cy="630017"/>
          </a:xfrm>
          <a:prstGeom prst="rect">
            <a:avLst/>
          </a:prstGeom>
          <a:noFill/>
          <a:ln>
            <a:noFill/>
          </a:ln>
        </p:spPr>
      </p:pic>
      <p:pic>
        <p:nvPicPr>
          <p:cNvPr id="184" name="Google Shape;184;p16"/>
          <p:cNvPicPr preferRelativeResize="0"/>
          <p:nvPr/>
        </p:nvPicPr>
        <p:blipFill rotWithShape="1">
          <a:blip r:embed="rId6">
            <a:alphaModFix/>
          </a:blip>
          <a:srcRect b="15533" l="0" r="0" t="0"/>
          <a:stretch/>
        </p:blipFill>
        <p:spPr>
          <a:xfrm>
            <a:off x="7230050" y="2636419"/>
            <a:ext cx="729300" cy="6160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17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Research Guides our Practice </a:t>
            </a:r>
            <a:endParaRPr sz="4000"/>
          </a:p>
        </p:txBody>
      </p:sp>
      <p:sp>
        <p:nvSpPr>
          <p:cNvPr id="191" name="Google Shape;191;p17"/>
          <p:cNvSpPr txBox="1"/>
          <p:nvPr>
            <p:ph idx="1" type="body"/>
          </p:nvPr>
        </p:nvSpPr>
        <p:spPr>
          <a:xfrm>
            <a:off x="612750" y="1600200"/>
            <a:ext cx="8153400" cy="50733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“</a:t>
            </a:r>
            <a:r>
              <a:rPr lang="en-US" sz="2400"/>
              <a:t>Brain</a:t>
            </a:r>
            <a:r>
              <a:rPr lang="en-US" sz="2400"/>
              <a:t> research isn’t making its way into elementary classrooms. The prevailing approaches to reading instruction in American schools are inconsistent with basic things scientists have discovered </a:t>
            </a:r>
            <a:r>
              <a:rPr lang="en-US" sz="2400"/>
              <a:t>about</a:t>
            </a:r>
            <a:r>
              <a:rPr lang="en-US" sz="2400"/>
              <a:t> how children learn to read.” - Emily Hanford</a:t>
            </a:r>
            <a:endParaRPr sz="2400"/>
          </a:p>
          <a:p>
            <a:pPr indent="0" lvl="0" marL="0" rtl="0" algn="l">
              <a:spcBef>
                <a:spcPts val="7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b="1" lang="en-US" sz="2400"/>
              <a:t>Guiding Researcher Support:</a:t>
            </a:r>
            <a:endParaRPr b="1" sz="2400"/>
          </a:p>
          <a:p>
            <a:pPr indent="0" lvl="0" marL="45720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Dr. </a:t>
            </a:r>
            <a:r>
              <a:rPr lang="en-US" sz="2400"/>
              <a:t>Louisa</a:t>
            </a:r>
            <a:r>
              <a:rPr lang="en-US" sz="2400"/>
              <a:t> Moats,  Literacy Expert, Harvard Professor</a:t>
            </a:r>
            <a:endParaRPr sz="2400"/>
          </a:p>
          <a:p>
            <a:pPr indent="0" lvl="0" marL="45720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Tim Shanahan, University of Illinois </a:t>
            </a:r>
            <a:endParaRPr sz="2400"/>
          </a:p>
          <a:p>
            <a:pPr indent="0" lvl="0" marL="45720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David Liben, Curriculum Designer/Reading Expert </a:t>
            </a:r>
            <a:endParaRPr sz="2400"/>
          </a:p>
          <a:p>
            <a:pPr indent="0" lvl="0" marL="457200" rtl="0" algn="l"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Dr. Freddie Hiebert, Educational Researcher</a:t>
            </a:r>
            <a:endParaRPr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18"/>
          <p:cNvSpPr txBox="1"/>
          <p:nvPr>
            <p:ph type="title"/>
          </p:nvPr>
        </p:nvSpPr>
        <p:spPr>
          <a:xfrm>
            <a:off x="586850" y="228600"/>
            <a:ext cx="84675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lang="en-US" sz="4000"/>
              <a:t>Data to Determine Impact </a:t>
            </a:r>
            <a:endParaRPr b="0" i="0" sz="4000" u="none" cap="none" strike="noStrik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98" name="Google Shape;198;p18"/>
          <p:cNvSpPr txBox="1"/>
          <p:nvPr/>
        </p:nvSpPr>
        <p:spPr>
          <a:xfrm>
            <a:off x="586850" y="1658600"/>
            <a:ext cx="8129400" cy="475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latin typeface="Calibri"/>
                <a:ea typeface="Calibri"/>
                <a:cs typeface="Calibri"/>
                <a:sym typeface="Calibri"/>
              </a:rPr>
              <a:t>Identified multiple metrics used to monitor growth: 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DIBELS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iReady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SBAC Reading Claim data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en-US" sz="2400">
                <a:latin typeface="Calibri"/>
                <a:ea typeface="Calibri"/>
                <a:cs typeface="Calibri"/>
                <a:sym typeface="Calibri"/>
              </a:rPr>
              <a:t>Response to the Data: </a:t>
            </a:r>
            <a:endParaRPr b="1"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Plan and implement appropriate interventions 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Interventions matched to identified skill gap/s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Font typeface="Calibri"/>
              <a:buChar char="●"/>
            </a:pP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Determine professional development </a:t>
            </a: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needs</a:t>
            </a:r>
            <a:r>
              <a:rPr lang="en-US" sz="2400">
                <a:latin typeface="Calibri"/>
                <a:ea typeface="Calibri"/>
                <a:cs typeface="Calibri"/>
                <a:sym typeface="Calibri"/>
              </a:rPr>
              <a:t> around first instruction</a:t>
            </a:r>
            <a:endParaRPr sz="24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19"/>
          <p:cNvSpPr txBox="1"/>
          <p:nvPr>
            <p:ph type="title"/>
          </p:nvPr>
        </p:nvSpPr>
        <p:spPr>
          <a:xfrm>
            <a:off x="448225" y="228600"/>
            <a:ext cx="86958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959"/>
              <a:buFont typeface="Calibri"/>
              <a:buNone/>
            </a:pPr>
            <a:r>
              <a:rPr lang="en-US" sz="4000"/>
              <a:t>DIBELS DATA Fall 2019: Composite Scores</a:t>
            </a:r>
            <a:endParaRPr b="0" i="0" sz="4000" u="none" cap="none" strike="noStrik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5" name="Google Shape;205;p19"/>
          <p:cNvSpPr txBox="1"/>
          <p:nvPr>
            <p:ph idx="1" type="body"/>
          </p:nvPr>
        </p:nvSpPr>
        <p:spPr>
          <a:xfrm>
            <a:off x="612650" y="1600200"/>
            <a:ext cx="8342400" cy="48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45720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206" name="Google Shape;206;p19"/>
          <p:cNvGraphicFramePr/>
          <p:nvPr/>
        </p:nvGraphicFramePr>
        <p:xfrm>
          <a:off x="551675" y="15658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{7471820F-834B-4B16-9729-DF9EB90FE2DC}</a:tableStyleId>
              </a:tblPr>
              <a:tblGrid>
                <a:gridCol w="1912625"/>
                <a:gridCol w="2094100"/>
                <a:gridCol w="2146725"/>
                <a:gridCol w="2353375"/>
              </a:tblGrid>
              <a:tr h="5710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SITE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K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1st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2nd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3207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District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217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Blackford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2746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CSI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12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Capri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342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Castlemont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06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Forest Hill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06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Lynhaven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66%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484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Marshall Lane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06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Rosemary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12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Sherman Oaks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411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Village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1" name="Shape 2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Google Shape;212;p20"/>
          <p:cNvSpPr txBox="1"/>
          <p:nvPr>
            <p:ph type="title"/>
          </p:nvPr>
        </p:nvSpPr>
        <p:spPr>
          <a:xfrm>
            <a:off x="599350" y="228600"/>
            <a:ext cx="8166600" cy="990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/>
              <a:t>DIBELS DATA Fall 2019: </a:t>
            </a:r>
            <a:br>
              <a:rPr lang="en-US" sz="4000"/>
            </a:br>
            <a:r>
              <a:rPr lang="en-US" sz="4000"/>
              <a:t>Phonics (Letter Sounds)</a:t>
            </a:r>
            <a:endParaRPr sz="4000"/>
          </a:p>
        </p:txBody>
      </p:sp>
      <p:graphicFrame>
        <p:nvGraphicFramePr>
          <p:cNvPr id="213" name="Google Shape;213;p20"/>
          <p:cNvGraphicFramePr/>
          <p:nvPr/>
        </p:nvGraphicFramePr>
        <p:xfrm>
          <a:off x="94475" y="1489613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{7471820F-834B-4B16-9729-DF9EB90FE2DC}</a:tableStyleId>
              </a:tblPr>
              <a:tblGrid>
                <a:gridCol w="1856875"/>
                <a:gridCol w="2430725"/>
                <a:gridCol w="2364950"/>
                <a:gridCol w="2308250"/>
              </a:tblGrid>
              <a:tr h="661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SITE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K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1st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2nd % At or Above Benchmark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District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Blackford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287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CSI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46%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Capri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330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Castlemont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Forest Hill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Lynhaven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4727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Marshall Lane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76%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76%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Rosemary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15%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53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Sherman Oaks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N/A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400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Village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56%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p21"/>
          <p:cNvSpPr txBox="1"/>
          <p:nvPr>
            <p:ph type="title"/>
          </p:nvPr>
        </p:nvSpPr>
        <p:spPr>
          <a:xfrm>
            <a:off x="154625" y="155875"/>
            <a:ext cx="8611500" cy="9144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iReady</a:t>
            </a:r>
            <a:r>
              <a:rPr lang="en-US" sz="4000"/>
              <a:t> Phonics 3rd Reading  Data</a:t>
            </a:r>
            <a:endParaRPr sz="4000"/>
          </a:p>
        </p:txBody>
      </p:sp>
      <p:sp>
        <p:nvSpPr>
          <p:cNvPr id="220" name="Google Shape;220;p21"/>
          <p:cNvSpPr txBox="1"/>
          <p:nvPr>
            <p:ph idx="1" type="body"/>
          </p:nvPr>
        </p:nvSpPr>
        <p:spPr>
          <a:xfrm>
            <a:off x="0" y="1957550"/>
            <a:ext cx="8611500" cy="4346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200"/>
          </a:p>
        </p:txBody>
      </p:sp>
      <p:graphicFrame>
        <p:nvGraphicFramePr>
          <p:cNvPr id="221" name="Google Shape;221;p21"/>
          <p:cNvGraphicFramePr/>
          <p:nvPr/>
        </p:nvGraphicFramePr>
        <p:xfrm>
          <a:off x="261000" y="159107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{7471820F-834B-4B16-9729-DF9EB90FE2DC}</a:tableStyleId>
              </a:tblPr>
              <a:tblGrid>
                <a:gridCol w="2276175"/>
                <a:gridCol w="2909400"/>
                <a:gridCol w="3631725"/>
              </a:tblGrid>
              <a:tr h="46390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SITE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2018 Winter %Proficient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2019 Winter  % Proficient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53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District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Blackford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CSI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Capri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Castlemont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Forest Hill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Lynhaven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Marshall Lane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Rosemary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34%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18325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Sherman</a:t>
                      </a:r>
                      <a:r>
                        <a:rPr b="1" lang="en-US" sz="1800"/>
                        <a:t> Oaks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41%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453550"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Village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88%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22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SBAC 2019 Reading Claim Data </a:t>
            </a:r>
            <a:endParaRPr sz="4000"/>
          </a:p>
        </p:txBody>
      </p:sp>
      <p:sp>
        <p:nvSpPr>
          <p:cNvPr id="228" name="Google Shape;228;p22"/>
          <p:cNvSpPr txBox="1"/>
          <p:nvPr>
            <p:ph idx="1" type="body"/>
          </p:nvPr>
        </p:nvSpPr>
        <p:spPr>
          <a:xfrm>
            <a:off x="612650" y="1459450"/>
            <a:ext cx="8153400" cy="4788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700"/>
              </a:spcBef>
              <a:spcAft>
                <a:spcPts val="1000"/>
              </a:spcAft>
              <a:buNone/>
            </a:pPr>
            <a:r>
              <a:rPr b="1" lang="en-US" sz="2400"/>
              <a:t>Baseline Data </a:t>
            </a:r>
            <a:endParaRPr b="1" sz="2400"/>
          </a:p>
        </p:txBody>
      </p:sp>
      <p:graphicFrame>
        <p:nvGraphicFramePr>
          <p:cNvPr id="229" name="Google Shape;229;p22"/>
          <p:cNvGraphicFramePr/>
          <p:nvPr/>
        </p:nvGraphicFramePr>
        <p:xfrm>
          <a:off x="687400" y="22347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{7471820F-834B-4B16-9729-DF9EB90FE2DC}</a:tableStyleId>
              </a:tblPr>
              <a:tblGrid>
                <a:gridCol w="1510200"/>
                <a:gridCol w="1519975"/>
                <a:gridCol w="1973850"/>
                <a:gridCol w="1722100"/>
              </a:tblGrid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Site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Above/Near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Site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Above/Near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District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Forest Hill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94%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Blackford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Lynhaven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60%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CSI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72%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Marshall Lane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93%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Capri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79%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Rosemary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47%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Castlemont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85%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Sherman Oaks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59%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  <a:tr h="57332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Village 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en-US" sz="1800"/>
                        <a:t>89%</a:t>
                      </a:r>
                      <a:endParaRPr b="1" sz="1800"/>
                    </a:p>
                  </a:txBody>
                  <a:tcPr marT="91425" marB="91425" marR="91425" marL="91425"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3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 </a:t>
            </a:r>
            <a:endParaRPr sz="3000"/>
          </a:p>
        </p:txBody>
      </p:sp>
      <p:sp>
        <p:nvSpPr>
          <p:cNvPr id="236" name="Google Shape;236;p23"/>
          <p:cNvSpPr txBox="1"/>
          <p:nvPr>
            <p:ph idx="1" type="body"/>
          </p:nvPr>
        </p:nvSpPr>
        <p:spPr>
          <a:xfrm>
            <a:off x="612650" y="1600200"/>
            <a:ext cx="8370900" cy="479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CKLA implementation has led to data showing a  decrease in  the number of students with phonics gaps by 3rd grade. 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100% of students in 3rd grade are proficient in phonological awareness! 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The percentage of students performing two or more grade levels below is decreasing.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We are seeing very positive data shifts in some areas at Rosemary and Sherman Oaks. 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◻"/>
            </a:pPr>
            <a:r>
              <a:rPr lang="en-US" sz="2400"/>
              <a:t>Reading Apprenticeship program.</a:t>
            </a:r>
            <a:endParaRPr sz="2400"/>
          </a:p>
        </p:txBody>
      </p:sp>
      <p:sp>
        <p:nvSpPr>
          <p:cNvPr id="237" name="Google Shape;237;p23"/>
          <p:cNvSpPr txBox="1"/>
          <p:nvPr/>
        </p:nvSpPr>
        <p:spPr>
          <a:xfrm>
            <a:off x="612650" y="382250"/>
            <a:ext cx="78006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Celebrations </a:t>
            </a:r>
            <a:endParaRPr sz="4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4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 </a:t>
            </a:r>
            <a:endParaRPr sz="3000"/>
          </a:p>
        </p:txBody>
      </p:sp>
      <p:sp>
        <p:nvSpPr>
          <p:cNvPr id="244" name="Google Shape;244;p24"/>
          <p:cNvSpPr txBox="1"/>
          <p:nvPr>
            <p:ph idx="1" type="body"/>
          </p:nvPr>
        </p:nvSpPr>
        <p:spPr>
          <a:xfrm>
            <a:off x="612650" y="1561050"/>
            <a:ext cx="8370900" cy="483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b="1" lang="en-US" sz="3000"/>
              <a:t>Thought Exchange Comments: </a:t>
            </a:r>
            <a:endParaRPr b="1" sz="3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/>
              <a:t>“</a:t>
            </a:r>
            <a:r>
              <a:rPr lang="en-US" sz="2000"/>
              <a:t>We are teaching the needed skills for kids to be strong readers in the future”  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/>
              <a:t>“We are teaching kids the code to reading.” 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/>
              <a:t>“I think our continued focus on ECAR is working well.”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/>
              <a:t>“The shift to systematic phonics and consistency with a curriculum to support it is working.” 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000"/>
              <a:t>“I appreciate that we are making sure all students are getting foundational skills, and that we’re using Dibels in K-2.”</a:t>
            </a:r>
            <a:endParaRPr sz="20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None/>
            </a:pPr>
            <a:r>
              <a:rPr lang="en-US" sz="2000"/>
              <a:t>“We need all grade levels effectively implementing CKLA to make sure kids get all of the curriculum they need in reading.” </a:t>
            </a:r>
            <a:endParaRPr sz="2000"/>
          </a:p>
        </p:txBody>
      </p:sp>
      <p:sp>
        <p:nvSpPr>
          <p:cNvPr id="245" name="Google Shape;245;p24"/>
          <p:cNvSpPr txBox="1"/>
          <p:nvPr/>
        </p:nvSpPr>
        <p:spPr>
          <a:xfrm>
            <a:off x="612650" y="382250"/>
            <a:ext cx="78768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Teacher Leadership Celebrations  </a:t>
            </a:r>
            <a:endParaRPr sz="4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p25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 </a:t>
            </a:r>
            <a:endParaRPr sz="3000"/>
          </a:p>
        </p:txBody>
      </p:sp>
      <p:sp>
        <p:nvSpPr>
          <p:cNvPr id="252" name="Google Shape;252;p25"/>
          <p:cNvSpPr txBox="1"/>
          <p:nvPr>
            <p:ph idx="1" type="body"/>
          </p:nvPr>
        </p:nvSpPr>
        <p:spPr>
          <a:xfrm>
            <a:off x="612650" y="1600200"/>
            <a:ext cx="8370900" cy="5138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None/>
            </a:pPr>
            <a:r>
              <a:rPr lang="en-US" sz="2400"/>
              <a:t>“I would love to see more teachers take this PD, the course was amazing.  I better understand the science behind reading and how to help my students.”</a:t>
            </a:r>
            <a:endParaRPr sz="24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t/>
            </a:r>
            <a:endParaRPr sz="2400"/>
          </a:p>
          <a:p>
            <a:pPr indent="0" lvl="0" marL="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lang="en-US" sz="2400"/>
              <a:t>“It should be required for all teachers to help better understand why we are doing CKLA.”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100% would recommend to a colleague 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75% of year 1 participants took the year 2 class, even with a lower teacher stipend </a:t>
            </a:r>
            <a:endParaRPr sz="2400"/>
          </a:p>
        </p:txBody>
      </p:sp>
      <p:sp>
        <p:nvSpPr>
          <p:cNvPr id="253" name="Google Shape;253;p25"/>
          <p:cNvSpPr txBox="1"/>
          <p:nvPr/>
        </p:nvSpPr>
        <p:spPr>
          <a:xfrm>
            <a:off x="612650" y="382250"/>
            <a:ext cx="78768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More Teacher Voice: LETRS Feedback   </a:t>
            </a:r>
            <a:endParaRPr sz="4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26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000"/>
              <a:buFont typeface="Calibri"/>
              <a:buNone/>
            </a:pPr>
            <a:r>
              <a:rPr lang="en-US" sz="4000"/>
              <a:t> </a:t>
            </a:r>
            <a:endParaRPr sz="3000"/>
          </a:p>
        </p:txBody>
      </p:sp>
      <p:sp>
        <p:nvSpPr>
          <p:cNvPr id="260" name="Google Shape;260;p26"/>
          <p:cNvSpPr txBox="1"/>
          <p:nvPr>
            <p:ph idx="1" type="body"/>
          </p:nvPr>
        </p:nvSpPr>
        <p:spPr>
          <a:xfrm>
            <a:off x="612650" y="1600200"/>
            <a:ext cx="8370900" cy="4793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marR="0" rtl="0" algn="l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Not all staff believe the changes are best practice.  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Need more monitoring on the integrity of implementation.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Additional time is needed for training and observing CKLA in colleagues classes to improve creativity.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Staff members need to dig deeper into data and create response plans at point of struggle.</a:t>
            </a:r>
            <a:endParaRPr sz="2400"/>
          </a:p>
          <a:p>
            <a:pPr indent="-381000" lvl="0" marL="4572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SzPts val="2400"/>
              <a:buChar char="◻"/>
            </a:pPr>
            <a:r>
              <a:rPr lang="en-US" sz="2400"/>
              <a:t>Keeping the focus on reading as we engage in other areas of work: NGSS and Math.</a:t>
            </a:r>
            <a:endParaRPr sz="2400"/>
          </a:p>
        </p:txBody>
      </p:sp>
      <p:sp>
        <p:nvSpPr>
          <p:cNvPr id="261" name="Google Shape;261;p26"/>
          <p:cNvSpPr txBox="1"/>
          <p:nvPr/>
        </p:nvSpPr>
        <p:spPr>
          <a:xfrm>
            <a:off x="612650" y="382250"/>
            <a:ext cx="7876800" cy="7239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Current Challenges </a:t>
            </a:r>
            <a:r>
              <a:rPr lang="en-US" sz="4000">
                <a:latin typeface="Calibri"/>
                <a:ea typeface="Calibri"/>
                <a:cs typeface="Calibri"/>
                <a:sym typeface="Calibri"/>
              </a:rPr>
              <a:t> </a:t>
            </a:r>
            <a:endParaRPr sz="40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27"/>
          <p:cNvSpPr txBox="1"/>
          <p:nvPr>
            <p:ph type="title"/>
          </p:nvPr>
        </p:nvSpPr>
        <p:spPr>
          <a:xfrm>
            <a:off x="612648" y="228600"/>
            <a:ext cx="8153400" cy="990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400"/>
              <a:buFont typeface="Calibri"/>
              <a:buNone/>
            </a:pPr>
            <a:r>
              <a:rPr b="0" i="0" lang="en-US" sz="4000" u="none" cap="none" strike="noStrik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rPr>
              <a:t>N</a:t>
            </a:r>
            <a:r>
              <a:rPr lang="en-US" sz="4000"/>
              <a:t>ext Steps  </a:t>
            </a:r>
            <a:endParaRPr b="0" i="0" sz="4000" u="none" cap="none" strike="noStrike">
              <a:solidFill>
                <a:schemeClr val="dk2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68" name="Google Shape;268;p27"/>
          <p:cNvSpPr txBox="1"/>
          <p:nvPr>
            <p:ph idx="1" type="body"/>
          </p:nvPr>
        </p:nvSpPr>
        <p:spPr>
          <a:xfrm>
            <a:off x="612650" y="1600200"/>
            <a:ext cx="8008800" cy="4495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Publish and celebrate data in PLCs  so that staff can see the benefit of this change for our students. </a:t>
            </a:r>
            <a:endParaRPr sz="2400"/>
          </a:p>
          <a:p>
            <a:pPr indent="-381000" lvl="0" marL="457200" rtl="0" algn="l"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Improve systems of intervention for all grade levels. </a:t>
            </a:r>
            <a:endParaRPr sz="2400"/>
          </a:p>
          <a:p>
            <a:pPr indent="-381000" lvl="0" marL="457200" rtl="0" algn="l">
              <a:spcBef>
                <a:spcPts val="1000"/>
              </a:spcBef>
              <a:spcAft>
                <a:spcPts val="0"/>
              </a:spcAft>
              <a:buSzPts val="2400"/>
              <a:buChar char="◻"/>
            </a:pPr>
            <a:r>
              <a:rPr lang="en-US" sz="2400"/>
              <a:t>Begin to </a:t>
            </a:r>
            <a:r>
              <a:rPr lang="en-US" sz="2400"/>
              <a:t>use DIBELS progress monitoring tools to respond to more quickly when students struggle. </a:t>
            </a:r>
            <a:endParaRPr sz="2400"/>
          </a:p>
          <a:p>
            <a:pPr indent="-381000" lvl="0" marL="457200" rtl="0" algn="l">
              <a:spcBef>
                <a:spcPts val="1000"/>
              </a:spcBef>
              <a:spcAft>
                <a:spcPts val="1000"/>
              </a:spcAft>
              <a:buSzPts val="2400"/>
              <a:buChar char="◻"/>
            </a:pPr>
            <a:r>
              <a:rPr lang="en-US" sz="2400"/>
              <a:t>Continue focus on going deeper with the work and sharing research to  ensure 100% buy in.</a:t>
            </a:r>
            <a:endParaRPr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Instruction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Instruction master">
  <a:themeElements>
    <a:clrScheme name="CUSD LOGO COLORS">
      <a:dk1>
        <a:srgbClr val="000000"/>
      </a:dk1>
      <a:lt1>
        <a:srgbClr val="FFFFFF"/>
      </a:lt1>
      <a:dk2>
        <a:srgbClr val="09213B"/>
      </a:dk2>
      <a:lt2>
        <a:srgbClr val="D5EDF4"/>
      </a:lt2>
      <a:accent1>
        <a:srgbClr val="005294"/>
      </a:accent1>
      <a:accent2>
        <a:srgbClr val="F6BC1C"/>
      </a:accent2>
      <a:accent3>
        <a:srgbClr val="DC5A20"/>
      </a:accent3>
      <a:accent4>
        <a:srgbClr val="5CAC34"/>
      </a:accent4>
      <a:accent5>
        <a:srgbClr val="141313"/>
      </a:accent5>
      <a:accent6>
        <a:srgbClr val="808080"/>
      </a:accent6>
      <a:hlink>
        <a:srgbClr val="005294"/>
      </a:hlink>
      <a:folHlink>
        <a:srgbClr val="F6BC1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