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2" r:id="rId1"/>
  </p:sldMasterIdLst>
  <p:notesMasterIdLst>
    <p:notesMasterId r:id="rId12"/>
  </p:notesMasterIdLst>
  <p:handoutMasterIdLst>
    <p:handoutMasterId r:id="rId13"/>
  </p:handoutMasterIdLst>
  <p:sldIdLst>
    <p:sldId id="301" r:id="rId2"/>
    <p:sldId id="307" r:id="rId3"/>
    <p:sldId id="306" r:id="rId4"/>
    <p:sldId id="308" r:id="rId5"/>
    <p:sldId id="309" r:id="rId6"/>
    <p:sldId id="315" r:id="rId7"/>
    <p:sldId id="312" r:id="rId8"/>
    <p:sldId id="314" r:id="rId9"/>
    <p:sldId id="310" r:id="rId10"/>
    <p:sldId id="31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clrMru>
    <a:srgbClr val="0000FF"/>
    <a:srgbClr val="005294"/>
    <a:srgbClr val="09213B"/>
    <a:srgbClr val="DC5A20"/>
    <a:srgbClr val="5CAC34"/>
    <a:srgbClr val="F6B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7476" autoAdjust="0"/>
  </p:normalViewPr>
  <p:slideViewPr>
    <p:cSldViewPr snapToGrid="0" snapToObjects="1">
      <p:cViewPr varScale="1">
        <p:scale>
          <a:sx n="151" d="100"/>
          <a:sy n="151" d="100"/>
        </p:scale>
        <p:origin x="-41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9" d="100"/>
        <a:sy n="119" d="100"/>
      </p:scale>
      <p:origin x="0" y="0"/>
    </p:cViewPr>
  </p:sorterViewPr>
  <p:notesViewPr>
    <p:cSldViewPr snapToGrid="0" snapToObjects="1">
      <p:cViewPr>
        <p:scale>
          <a:sx n="192" d="100"/>
          <a:sy n="192" d="100"/>
        </p:scale>
        <p:origin x="-48" y="257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handoutMaster" Target="handoutMasters/handoutMaster1.xml"/><Relationship Id="rId14" Type="http://schemas.openxmlformats.org/officeDocument/2006/relationships/printerSettings" Target="printerSettings/printerSettings1.bin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838DB-E69B-0D4A-BD85-0C304B1F8956}" type="datetimeFigureOut">
              <a:rPr lang="en-US" smtClean="0"/>
              <a:t>12/3/15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F6B8B-E1E0-B745-A206-C3C00621D21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9676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D9CCE-AE4B-4D4E-B5D3-4668F18843E0}" type="datetimeFigureOut">
              <a:rPr lang="en-US" smtClean="0"/>
              <a:t>12/3/15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E9B3A-A628-0146-B318-5AF7142179F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49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320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723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389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K teachers throughout district piloted last year and are using this year.</a:t>
            </a:r>
          </a:p>
          <a:p>
            <a:r>
              <a:rPr lang="en-US" dirty="0" smtClean="0"/>
              <a:t>Some (how many?) 1</a:t>
            </a:r>
            <a:r>
              <a:rPr lang="en-US" baseline="30000" dirty="0" smtClean="0"/>
              <a:t>st</a:t>
            </a:r>
            <a:r>
              <a:rPr lang="en-US" dirty="0" smtClean="0"/>
              <a:t> and 2</a:t>
            </a:r>
            <a:r>
              <a:rPr lang="en-US" baseline="30000" dirty="0" smtClean="0"/>
              <a:t>nd</a:t>
            </a:r>
            <a:r>
              <a:rPr lang="en-US" dirty="0" smtClean="0"/>
              <a:t> grade teachers piloting this year.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826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9132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971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E9B3A-A628-0146-B318-5AF7142179F3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2927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b="1" cap="all" baseline="0">
                <a:solidFill>
                  <a:srgbClr val="005294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3A271A1-F6D6-438B-A432-4747EE7ECD40}" type="datetimeFigureOut">
              <a:rPr lang="en-US" smtClean="0">
                <a:latin typeface="Calibri"/>
              </a:rPr>
              <a:pPr/>
              <a:t>12/3/15</a:t>
            </a:fld>
            <a:endParaRPr lang="en-US" dirty="0">
              <a:latin typeface="Calibri"/>
            </a:endParaRPr>
          </a:p>
        </p:txBody>
      </p:sp>
      <p:pic>
        <p:nvPicPr>
          <p:cNvPr id="13" name="Picture 12" descr="CUSD-logo colo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63635"/>
            <a:ext cx="1828800" cy="1609344"/>
          </a:xfrm>
          <a:prstGeom prst="rect">
            <a:avLst/>
          </a:prstGeom>
        </p:spPr>
      </p:pic>
      <p:pic>
        <p:nvPicPr>
          <p:cNvPr id="12" name="Picture 11" descr="CUSD-logo color.jp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63635"/>
            <a:ext cx="1828800" cy="1609344"/>
          </a:xfrm>
          <a:prstGeom prst="rect">
            <a:avLst/>
          </a:prstGeom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09213B"/>
                </a:solidFill>
                <a:latin typeface="Calibri"/>
              </a:rPr>
              <a:t>Instructional Services</a:t>
            </a:r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pic>
        <p:nvPicPr>
          <p:cNvPr id="7" name="Picture 6" descr="CUSD-logo color-1.5inch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58" y="5704543"/>
            <a:ext cx="1234440" cy="1077331"/>
          </a:xfrm>
          <a:prstGeom prst="rect">
            <a:avLst/>
          </a:prstGeom>
        </p:spPr>
      </p:pic>
      <p:pic>
        <p:nvPicPr>
          <p:cNvPr id="9" name="Picture 8" descr="CUSD-logo color-1.5inch.eps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758" y="5704543"/>
            <a:ext cx="1234440" cy="107733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</p:spTree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88668"/>
            <a:ext cx="23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5294"/>
                </a:solidFill>
              </a:rPr>
              <a:t>Instructional Services</a:t>
            </a:r>
            <a:endParaRPr lang="en-US" dirty="0">
              <a:solidFill>
                <a:srgbClr val="005294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488668"/>
            <a:ext cx="23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5294"/>
                </a:solidFill>
                <a:latin typeface="Calibri"/>
              </a:rPr>
              <a:t>Instructional Services</a:t>
            </a:r>
            <a:endParaRPr lang="en-US" dirty="0">
              <a:solidFill>
                <a:srgbClr val="005294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lang="en-US" smtClean="0">
                <a:solidFill>
                  <a:srgbClr val="09213B"/>
                </a:solidFill>
                <a:latin typeface="Calibri"/>
              </a:rPr>
              <a:pPr/>
              <a:t>‹#›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</p:spTree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3A271A1-F6D6-438B-A432-4747EE7ECD40}" type="datetimeFigureOut">
              <a:rPr lang="en-US" smtClean="0">
                <a:solidFill>
                  <a:srgbClr val="09213B"/>
                </a:solidFill>
                <a:latin typeface="Calibri"/>
              </a:rPr>
              <a:pPr/>
              <a:t>12/3/15</a:t>
            </a:fld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>
              <a:solidFill>
                <a:srgbClr val="09213B"/>
              </a:solidFill>
              <a:latin typeface="Calibri"/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F0C94032-CD4C-4C25-B0C2-CEC720522D92}" type="slidenum">
              <a:rPr lang="en-US" smtClean="0">
                <a:latin typeface="Calibri"/>
              </a:rPr>
              <a:pPr/>
              <a:t>‹#›</a:t>
            </a:fld>
            <a:endParaRPr lang="en-US" dirty="0">
              <a:latin typeface="Calibri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6792"/>
            <a:ext cx="8350536" cy="103476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1387968"/>
            <a:ext cx="3657600" cy="473819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0" y="6488668"/>
            <a:ext cx="23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5294"/>
                </a:solidFill>
              </a:rPr>
              <a:t>Instructional Services</a:t>
            </a:r>
            <a:endParaRPr lang="en-US" dirty="0">
              <a:solidFill>
                <a:srgbClr val="005294"/>
              </a:solidFill>
            </a:endParaRPr>
          </a:p>
        </p:txBody>
      </p:sp>
    </p:spTree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23A271A1-F6D6-438B-A432-4747EE7ECD40}" type="datetimeFigureOut">
              <a:rPr lang="en-US" smtClean="0"/>
              <a:pPr eaLnBrk="1" latinLnBrk="0" hangingPunct="1"/>
              <a:t>12/3/15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92E06BE-0504-1948-9290-AF1F932A8102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Avenir Book"/>
                <a:cs typeface="Avenir Book"/>
              </a:rPr>
              <a:t>CUSD ELA Pilot </a:t>
            </a:r>
            <a:r>
              <a:rPr lang="en-US" dirty="0" smtClean="0">
                <a:latin typeface="Avenir Book"/>
                <a:cs typeface="Avenir Book"/>
              </a:rPr>
              <a:t>Plan </a:t>
            </a:r>
            <a:r>
              <a:rPr lang="en-US" dirty="0" smtClean="0">
                <a:latin typeface="Avenir Book"/>
                <a:cs typeface="Avenir Book"/>
              </a:rPr>
              <a:t>2015-2016	</a:t>
            </a:r>
            <a:endParaRPr lang="en-US" dirty="0">
              <a:latin typeface="Avenir Book"/>
              <a:cs typeface="Avenir Book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Governing Board Presentation  •  December 10, 2015</a:t>
            </a:r>
          </a:p>
          <a:p>
            <a:r>
              <a:rPr lang="en-US" dirty="0" smtClean="0"/>
              <a:t>Edna </a:t>
            </a:r>
            <a:r>
              <a:rPr lang="en-US" dirty="0" err="1" smtClean="0"/>
              <a:t>Laskin</a:t>
            </a:r>
            <a:r>
              <a:rPr lang="en-US" dirty="0" smtClean="0"/>
              <a:t>, Director</a:t>
            </a:r>
            <a:r>
              <a:rPr lang="en-US" dirty="0" smtClean="0"/>
              <a:t>, Instructional </a:t>
            </a:r>
            <a:r>
              <a:rPr lang="en-US" dirty="0" smtClean="0"/>
              <a:t>Services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19619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venir Book"/>
                <a:cs typeface="Avenir Book"/>
              </a:rPr>
              <a:t>Instructional Materials Adoption</a:t>
            </a:r>
            <a:endParaRPr lang="en-US" dirty="0">
              <a:latin typeface="Avenir Book"/>
              <a:cs typeface="Avenir Book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spcBef>
                <a:spcPts val="1300"/>
              </a:spcBef>
            </a:pPr>
            <a:r>
              <a:rPr lang="en-US" sz="2400" dirty="0" smtClean="0"/>
              <a:t>Instructional </a:t>
            </a:r>
            <a:r>
              <a:rPr lang="en-US" sz="2400" dirty="0"/>
              <a:t>materials are broadly defined to include textbooks, technology-based materials, other educational materials, and tests. </a:t>
            </a:r>
            <a:endParaRPr lang="en-US" sz="2400" dirty="0" smtClean="0"/>
          </a:p>
          <a:p>
            <a:pPr>
              <a:spcBef>
                <a:spcPts val="1300"/>
              </a:spcBef>
            </a:pPr>
            <a:r>
              <a:rPr lang="en-US" sz="2400" dirty="0"/>
              <a:t>SBE adopts only </a:t>
            </a:r>
            <a:r>
              <a:rPr lang="en-US" sz="2400" b="1" u="sng" dirty="0"/>
              <a:t>basic</a:t>
            </a:r>
            <a:r>
              <a:rPr lang="en-US" sz="2400" b="1" dirty="0"/>
              <a:t> </a:t>
            </a:r>
            <a:r>
              <a:rPr lang="en-US" sz="2400" dirty="0"/>
              <a:t>instructional materials programs; principal learning resources that meet basic requirements of a full course of study (generally</a:t>
            </a:r>
            <a:r>
              <a:rPr lang="en-US" sz="2400" dirty="0" smtClean="0"/>
              <a:t>, 1 </a:t>
            </a:r>
            <a:r>
              <a:rPr lang="en-US" sz="2400" dirty="0" err="1"/>
              <a:t>yr</a:t>
            </a:r>
            <a:r>
              <a:rPr lang="en-US" sz="2400" dirty="0"/>
              <a:t>). </a:t>
            </a:r>
          </a:p>
          <a:p>
            <a:pPr>
              <a:spcBef>
                <a:spcPts val="1300"/>
              </a:spcBef>
            </a:pPr>
            <a:r>
              <a:rPr lang="en-US" sz="2400" dirty="0" smtClean="0"/>
              <a:t>The law calls for instructional materials adoptions to occur every eight </a:t>
            </a:r>
            <a:r>
              <a:rPr lang="en-US" sz="2400" dirty="0" smtClean="0"/>
              <a:t>years</a:t>
            </a:r>
            <a:endParaRPr lang="en-US" sz="2400" dirty="0"/>
          </a:p>
        </p:txBody>
      </p:sp>
      <p:sp>
        <p:nvSpPr>
          <p:cNvPr id="6" name="Rectangle 5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474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21460" y="380366"/>
            <a:ext cx="8290626" cy="731193"/>
          </a:xfrm>
        </p:spPr>
        <p:txBody>
          <a:bodyPr/>
          <a:lstStyle/>
          <a:p>
            <a:r>
              <a:rPr lang="en-US" sz="3600" dirty="0" smtClean="0">
                <a:latin typeface="Avenir Book"/>
                <a:cs typeface="Avenir Book"/>
              </a:rPr>
              <a:t>CUSD ELA Pilot Plan, 2015 - 2016</a:t>
            </a:r>
            <a:endParaRPr lang="en-US" sz="3600" dirty="0">
              <a:latin typeface="Avenir Book"/>
              <a:cs typeface="Avenir Book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887876" y="957716"/>
            <a:ext cx="8024209" cy="5679414"/>
          </a:xfrm>
        </p:spPr>
        <p:txBody>
          <a:bodyPr/>
          <a:lstStyle/>
          <a:p>
            <a:endParaRPr lang="en-US" dirty="0" smtClean="0">
              <a:latin typeface="Avenir Book"/>
              <a:cs typeface="Avenir Book"/>
            </a:endParaRPr>
          </a:p>
          <a:p>
            <a:endParaRPr lang="en-US" dirty="0">
              <a:latin typeface="Avenir Book"/>
              <a:cs typeface="Avenir Book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0565386"/>
              </p:ext>
            </p:extLst>
          </p:nvPr>
        </p:nvGraphicFramePr>
        <p:xfrm>
          <a:off x="153113" y="1612972"/>
          <a:ext cx="8844529" cy="4872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4115"/>
                <a:gridCol w="5980414"/>
              </a:tblGrid>
              <a:tr h="405603"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September </a:t>
                      </a:r>
                      <a:r>
                        <a:rPr lang="en-US" sz="1800" b="0" dirty="0" smtClean="0">
                          <a:solidFill>
                            <a:schemeClr val="tx1"/>
                          </a:solidFill>
                        </a:rPr>
                        <a:t>2015</a:t>
                      </a:r>
                      <a:endParaRPr lang="en-US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0" dirty="0" smtClean="0">
                          <a:solidFill>
                            <a:srgbClr val="000000"/>
                          </a:solidFill>
                        </a:rPr>
                        <a:t>IS Dept. members reviewed materials</a:t>
                      </a:r>
                      <a:r>
                        <a:rPr lang="en-US" sz="1800" b="0" baseline="0" dirty="0" smtClean="0">
                          <a:solidFill>
                            <a:srgbClr val="000000"/>
                          </a:solidFill>
                        </a:rPr>
                        <a:t> at SCCOE</a:t>
                      </a:r>
                      <a:endParaRPr lang="en-US" sz="1800" b="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October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ELA Committee members</a:t>
                      </a:r>
                      <a:r>
                        <a:rPr lang="en-US" sz="1800" baseline="0" dirty="0" smtClean="0"/>
                        <a:t> reviewed materials at SCCOE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November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All</a:t>
                      </a:r>
                      <a:r>
                        <a:rPr lang="en-US" sz="1800" baseline="0" dirty="0" smtClean="0"/>
                        <a:t> t</a:t>
                      </a:r>
                      <a:r>
                        <a:rPr lang="en-US" sz="1800" dirty="0" smtClean="0"/>
                        <a:t>eachers</a:t>
                      </a:r>
                      <a:r>
                        <a:rPr lang="en-US" sz="1800" baseline="0" dirty="0" smtClean="0"/>
                        <a:t> invited to apply to pilot. 17 teachers applied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November</a:t>
                      </a:r>
                      <a:r>
                        <a:rPr lang="en-US" sz="1800" baseline="0" dirty="0" smtClean="0"/>
                        <a:t> – December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Materials on display at district</a:t>
                      </a:r>
                      <a:r>
                        <a:rPr lang="en-US" sz="1800" baseline="0" dirty="0" smtClean="0"/>
                        <a:t> office</a:t>
                      </a:r>
                      <a:r>
                        <a:rPr lang="en-US" sz="1800" dirty="0" smtClean="0"/>
                        <a:t> for public</a:t>
                      </a:r>
                      <a:r>
                        <a:rPr lang="en-US" sz="1800" baseline="0" dirty="0" smtClean="0"/>
                        <a:t> viewing</a:t>
                      </a:r>
                      <a:endParaRPr lang="en-US" sz="1800" dirty="0"/>
                    </a:p>
                  </a:txBody>
                  <a:tcPr/>
                </a:tc>
              </a:tr>
              <a:tr h="63340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December 2015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</a:t>
                      </a:r>
                      <a:r>
                        <a:rPr lang="en-US" sz="1800" baseline="0" dirty="0" smtClean="0"/>
                        <a:t> Meetings with Piloting teachers to determine and assign curricula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January</a:t>
                      </a:r>
                      <a:r>
                        <a:rPr lang="en-US" sz="1800" baseline="0" dirty="0" smtClean="0"/>
                        <a:t>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Pre-launch</a:t>
                      </a:r>
                      <a:r>
                        <a:rPr lang="en-US" sz="1800" baseline="0" dirty="0" smtClean="0"/>
                        <a:t> trainings 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January – April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Piloting</a:t>
                      </a:r>
                      <a:r>
                        <a:rPr lang="en-US" sz="1800" baseline="0" dirty="0" smtClean="0"/>
                        <a:t> of curricula and feedback</a:t>
                      </a:r>
                      <a:endParaRPr lang="en-US" sz="1800" dirty="0"/>
                    </a:p>
                  </a:txBody>
                  <a:tcPr/>
                </a:tc>
              </a:tr>
              <a:tr h="63340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April</a:t>
                      </a:r>
                      <a:r>
                        <a:rPr lang="en-US" sz="1800" baseline="0" dirty="0" smtClean="0"/>
                        <a:t>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Piloting</a:t>
                      </a:r>
                      <a:r>
                        <a:rPr lang="en-US" sz="1800" baseline="0" dirty="0" smtClean="0"/>
                        <a:t> teachers and IS team will convene to make final curriculum decision </a:t>
                      </a:r>
                      <a:endParaRPr lang="en-US" sz="1800" dirty="0"/>
                    </a:p>
                  </a:txBody>
                  <a:tcPr/>
                </a:tc>
              </a:tr>
              <a:tr h="405603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By</a:t>
                      </a:r>
                      <a:r>
                        <a:rPr lang="en-US" sz="1800" baseline="0" dirty="0" smtClean="0"/>
                        <a:t> May 15</a:t>
                      </a:r>
                      <a:r>
                        <a:rPr lang="en-US" sz="1800" baseline="30000" dirty="0" smtClean="0"/>
                        <a:t>th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Selected materials</a:t>
                      </a:r>
                      <a:r>
                        <a:rPr lang="en-US" sz="1800" baseline="0" dirty="0" smtClean="0"/>
                        <a:t> will be ordered </a:t>
                      </a:r>
                      <a:endParaRPr lang="en-US" sz="1800" dirty="0"/>
                    </a:p>
                  </a:txBody>
                  <a:tcPr/>
                </a:tc>
              </a:tr>
              <a:tr h="752966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August 2016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Professional</a:t>
                      </a:r>
                      <a:r>
                        <a:rPr lang="en-US" sz="1800" baseline="0" dirty="0" smtClean="0"/>
                        <a:t> Development for all ELA teachers on the 2 days prior to school starting and throughout the school year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0474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Publishers under consideration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298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Amplify, K-8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Grades 6-8: Digital based curriculum </a:t>
            </a:r>
          </a:p>
          <a:p>
            <a:endParaRPr lang="en-US" dirty="0"/>
          </a:p>
          <a:p>
            <a:r>
              <a:rPr lang="en-US" dirty="0" smtClean="0"/>
              <a:t>Benchmark, K-6</a:t>
            </a:r>
          </a:p>
          <a:p>
            <a:pPr lvl="1"/>
            <a:r>
              <a:rPr lang="en-US" dirty="0" smtClean="0"/>
              <a:t>Spanish version - </a:t>
            </a:r>
            <a:r>
              <a:rPr lang="en-US" dirty="0" err="1" smtClean="0"/>
              <a:t>Adelante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 smtClean="0"/>
              <a:t>Houghton Mifflin Harcourt, K-8</a:t>
            </a:r>
          </a:p>
          <a:p>
            <a:pPr marL="114300" indent="0">
              <a:buNone/>
            </a:pPr>
            <a:endParaRPr lang="en-US" dirty="0"/>
          </a:p>
          <a:p>
            <a:pPr marL="114300" indent="0">
              <a:buNone/>
            </a:pPr>
            <a:r>
              <a:rPr lang="en-US" sz="2600" i="1" dirty="0" smtClean="0"/>
              <a:t>*This curriculum was chosen by </a:t>
            </a:r>
            <a:r>
              <a:rPr lang="en-US" sz="2600" i="1" dirty="0" smtClean="0"/>
              <a:t/>
            </a:r>
            <a:br>
              <a:rPr lang="en-US" sz="2600" i="1" dirty="0" smtClean="0"/>
            </a:br>
            <a:r>
              <a:rPr lang="en-US" sz="2600" i="1" dirty="0" smtClean="0"/>
              <a:t>English </a:t>
            </a:r>
            <a:r>
              <a:rPr lang="en-US" sz="2600" i="1" dirty="0" smtClean="0"/>
              <a:t>Language Arts committee members </a:t>
            </a:r>
            <a:endParaRPr lang="en-US" sz="2600" i="1" dirty="0"/>
          </a:p>
          <a:p>
            <a:pPr marL="114300" indent="0">
              <a:buNone/>
            </a:pPr>
            <a:endParaRPr lang="en-US" dirty="0" smtClean="0"/>
          </a:p>
          <a:p>
            <a:pPr marL="114300" indent="0"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086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Criteria for Selections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531257"/>
            <a:ext cx="8153400" cy="522428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</a:pPr>
            <a:r>
              <a:rPr lang="en-US" sz="2400" dirty="0" smtClean="0"/>
              <a:t>ELD Components (Integrated and Designated)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Universal Access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Rigor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Variety of materials (resources, supplemental, digital)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Balance of Literary and Informational Texts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Foundational Skills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Writing Components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Listening and Speaking 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Coherent skills taught from grade to grade 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Content integration with Science/Social Studies content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Inclusion of methods to that ensure collaboration</a:t>
            </a:r>
          </a:p>
          <a:p>
            <a:pPr>
              <a:spcBef>
                <a:spcPts val="400"/>
              </a:spcBef>
            </a:pPr>
            <a:r>
              <a:rPr lang="en-US" sz="2400" dirty="0" smtClean="0"/>
              <a:t>Availability in Spanish (</a:t>
            </a:r>
            <a:r>
              <a:rPr lang="en-US" sz="2400" dirty="0" err="1" smtClean="0"/>
              <a:t>S.Oaks</a:t>
            </a:r>
            <a:r>
              <a:rPr lang="en-US" sz="2400" dirty="0" smtClean="0"/>
              <a:t>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1567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Decision will be made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Teachers </a:t>
            </a:r>
            <a:r>
              <a:rPr lang="en-US" sz="2800" dirty="0"/>
              <a:t>will fill out formative and summative </a:t>
            </a:r>
            <a:r>
              <a:rPr lang="en-US" sz="2800" dirty="0" smtClean="0"/>
              <a:t>feedback forms</a:t>
            </a:r>
            <a:endParaRPr lang="en-US" sz="2800" dirty="0"/>
          </a:p>
          <a:p>
            <a:pPr>
              <a:spcBef>
                <a:spcPts val="1400"/>
              </a:spcBef>
            </a:pPr>
            <a:r>
              <a:rPr lang="en-US" sz="2800" dirty="0" smtClean="0"/>
              <a:t>Teachers </a:t>
            </a:r>
            <a:r>
              <a:rPr lang="en-US" sz="2800" dirty="0"/>
              <a:t>will record curriculum embedded assessments to be discussed with colleagues in </a:t>
            </a:r>
            <a:r>
              <a:rPr lang="en-US" sz="2800" dirty="0" smtClean="0"/>
              <a:t>PLCs</a:t>
            </a:r>
            <a:endParaRPr lang="en-US" sz="2800" dirty="0"/>
          </a:p>
          <a:p>
            <a:pPr>
              <a:spcBef>
                <a:spcPts val="1400"/>
              </a:spcBef>
            </a:pPr>
            <a:r>
              <a:rPr lang="en-US" sz="2800" dirty="0" smtClean="0"/>
              <a:t>Student </a:t>
            </a:r>
            <a:r>
              <a:rPr lang="en-US" sz="2800" dirty="0"/>
              <a:t>iReady and writing performance task data will be examined in PLC groups to determine if students are performing better in one curricula than another</a:t>
            </a:r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749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Feedback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39344"/>
            <a:ext cx="8153399" cy="476025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What publication and grade(s) are you reviewing?</a:t>
            </a:r>
          </a:p>
          <a:p>
            <a:pPr>
              <a:spcBef>
                <a:spcPts val="1400"/>
              </a:spcBef>
            </a:pPr>
            <a:r>
              <a:rPr lang="en-US" sz="2800" dirty="0" smtClean="0"/>
              <a:t>How does this curriculum include both integrated and designated ELD? How accessible is it? i.e. separate materials, annotation in TE?</a:t>
            </a:r>
          </a:p>
          <a:p>
            <a:pPr>
              <a:spcBef>
                <a:spcPts val="1400"/>
              </a:spcBef>
            </a:pPr>
            <a:r>
              <a:rPr lang="en-US" sz="2800" dirty="0" smtClean="0"/>
              <a:t>How does this curriculum address universal access?</a:t>
            </a:r>
          </a:p>
          <a:p>
            <a:pPr>
              <a:spcBef>
                <a:spcPts val="1400"/>
              </a:spcBef>
            </a:pPr>
            <a:r>
              <a:rPr lang="en-US" sz="2800" dirty="0" smtClean="0"/>
              <a:t>Are the levels of complexity appropriate for the grade level(s)? (Too easy or too rigorous? Explain.</a:t>
            </a:r>
            <a:r>
              <a:rPr lang="en-US" sz="2800" dirty="0" smtClean="0"/>
              <a:t>)</a:t>
            </a:r>
            <a:endParaRPr lang="en-US" sz="28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942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Teacher Input Questions Continued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/>
              <a:t>Does the curriculum include a variety of resources and supplemental materials? Cite examples.</a:t>
            </a:r>
          </a:p>
          <a:p>
            <a:pPr>
              <a:spcBef>
                <a:spcPts val="1400"/>
              </a:spcBef>
            </a:pPr>
            <a:r>
              <a:rPr lang="en-US" sz="2800" dirty="0"/>
              <a:t>What is one component of this curriculum that you find most impressive? Cite examples.</a:t>
            </a:r>
          </a:p>
          <a:p>
            <a:pPr>
              <a:spcBef>
                <a:spcPts val="1400"/>
              </a:spcBef>
            </a:pPr>
            <a:r>
              <a:rPr lang="en-US" sz="2800" dirty="0"/>
              <a:t>Is there evidence of the four Cs (Collaboration, communication, critical thinking, and creativity?). List examples.</a:t>
            </a:r>
          </a:p>
          <a:p>
            <a:pPr>
              <a:spcBef>
                <a:spcPts val="1400"/>
              </a:spcBef>
            </a:pPr>
            <a:r>
              <a:rPr lang="en-US" sz="2800" dirty="0"/>
              <a:t>Share any feedback received from parents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413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 dirty="0"/>
              <a:t>Pre-launch training dates scheduled in </a:t>
            </a:r>
            <a:r>
              <a:rPr lang="en-US" sz="2800" dirty="0" smtClean="0"/>
              <a:t>January</a:t>
            </a:r>
          </a:p>
          <a:p>
            <a:pPr>
              <a:spcBef>
                <a:spcPts val="1400"/>
              </a:spcBef>
            </a:pPr>
            <a:r>
              <a:rPr lang="en-US" sz="2800" dirty="0" smtClean="0"/>
              <a:t>Arrange for viewing of materials for parents and community members </a:t>
            </a:r>
          </a:p>
          <a:p>
            <a:pPr>
              <a:spcBef>
                <a:spcPts val="1400"/>
              </a:spcBef>
            </a:pPr>
            <a:r>
              <a:rPr lang="en-US" sz="2800" dirty="0" smtClean="0"/>
              <a:t>Communication throughout the process via email, newsletters, school and district websites</a:t>
            </a:r>
          </a:p>
          <a:p>
            <a:pPr>
              <a:spcBef>
                <a:spcPts val="1400"/>
              </a:spcBef>
            </a:pPr>
            <a:r>
              <a:rPr lang="en-US" sz="2800" dirty="0" smtClean="0"/>
              <a:t>Schedule professional development for all </a:t>
            </a:r>
            <a:r>
              <a:rPr lang="en-US" sz="2800" dirty="0" smtClean="0"/>
              <a:t>staff</a:t>
            </a:r>
            <a:endParaRPr 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444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87877" y="1738425"/>
            <a:ext cx="6533602" cy="444973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114300" indent="0" algn="ctr">
              <a:buNone/>
            </a:pPr>
            <a:r>
              <a:rPr lang="en-US" sz="4000" dirty="0" smtClean="0"/>
              <a:t>Comments/Questions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7691678" y="5575573"/>
            <a:ext cx="1452322" cy="128242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06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struction Dept">
  <a:themeElements>
    <a:clrScheme name="CUSD LOGO COLORS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Instruction Dept.thmx</Template>
  <TotalTime>4731</TotalTime>
  <Words>577</Words>
  <Application>Microsoft Macintosh PowerPoint</Application>
  <PresentationFormat>On-screen Show (4:3)</PresentationFormat>
  <Paragraphs>82</Paragraphs>
  <Slides>10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Instruction Dept</vt:lpstr>
      <vt:lpstr>CUSD ELA Pilot Plan 2015-2016 </vt:lpstr>
      <vt:lpstr>Instructional Materials Adoption</vt:lpstr>
      <vt:lpstr>CUSD ELA Pilot Plan, 2015 - 2016</vt:lpstr>
      <vt:lpstr>Publishers under consideration</vt:lpstr>
      <vt:lpstr>Criteria for Selections</vt:lpstr>
      <vt:lpstr>How Decision will be made</vt:lpstr>
      <vt:lpstr>Sample Feedback Questions</vt:lpstr>
      <vt:lpstr>Teacher Input Questions Continued</vt:lpstr>
      <vt:lpstr>Next Steps </vt:lpstr>
      <vt:lpstr>PowerPoint Presentation</vt:lpstr>
    </vt:vector>
  </TitlesOfParts>
  <Company>Campbell Union School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Campbell Union School District</dc:creator>
  <cp:lastModifiedBy>Marla Sanchez</cp:lastModifiedBy>
  <cp:revision>363</cp:revision>
  <cp:lastPrinted>2015-12-03T17:36:19Z</cp:lastPrinted>
  <dcterms:created xsi:type="dcterms:W3CDTF">2013-02-14T22:02:41Z</dcterms:created>
  <dcterms:modified xsi:type="dcterms:W3CDTF">2015-12-03T17:49:50Z</dcterms:modified>
</cp:coreProperties>
</file>