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1" r:id="rId1"/>
  </p:sldMasterIdLst>
  <p:notesMasterIdLst>
    <p:notesMasterId r:id="rId8"/>
  </p:notesMasterIdLst>
  <p:handoutMasterIdLst>
    <p:handoutMasterId r:id="rId9"/>
  </p:handoutMasterIdLst>
  <p:sldIdLst>
    <p:sldId id="256" r:id="rId2"/>
    <p:sldId id="262" r:id="rId3"/>
    <p:sldId id="263" r:id="rId4"/>
    <p:sldId id="264" r:id="rId5"/>
    <p:sldId id="265" r:id="rId6"/>
    <p:sldId id="266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AC34"/>
    <a:srgbClr val="808080"/>
    <a:srgbClr val="0052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624" y="-4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handoutMaster" Target="handoutMasters/handoutMaster1.xml"/><Relationship Id="rId10" Type="http://schemas.openxmlformats.org/officeDocument/2006/relationships/printerSettings" Target="printerSettings/printerSettings1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CB1E54-E0CE-0A4B-9CB1-4C5FDCFE7643}" type="datetimeFigureOut">
              <a:rPr lang="en-US" smtClean="0"/>
              <a:t>5/20/16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0FEB1E-308F-424E-9750-5D6CE86069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75008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A4FE09-17C5-0342-88C5-6C2636F03BD0}" type="datetimeFigureOut">
              <a:rPr lang="en-US" smtClean="0"/>
              <a:t>5/20/16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FB0227-1359-4442-9396-03E499A3E0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02516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dirty="0" smtClean="0"/>
              <a:t>7/8 in ELD don’t have an elective,</a:t>
            </a:r>
            <a:r>
              <a:rPr lang="en-US" baseline="0" dirty="0" smtClean="0"/>
              <a:t> so we’re investigating the option of adding a 0 period for them and others who want an additional elective (i.e. Spanish and art)</a:t>
            </a:r>
          </a:p>
          <a:p>
            <a:pPr marL="171450" indent="-171450">
              <a:buFont typeface="Arial"/>
              <a:buChar char="•"/>
            </a:pPr>
            <a:endParaRPr lang="en-US" baseline="0" dirty="0" smtClean="0"/>
          </a:p>
          <a:p>
            <a:pPr marL="171450" indent="-171450">
              <a:buFont typeface="Arial"/>
              <a:buChar char="•"/>
            </a:pPr>
            <a:r>
              <a:rPr lang="en-US" baseline="0" dirty="0" smtClean="0"/>
              <a:t>Assuming we can hire a teacher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FB0227-1359-4442-9396-03E499A3E0A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038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dirty="0" smtClean="0"/>
              <a:t>Continued</a:t>
            </a:r>
            <a:r>
              <a:rPr lang="en-US" baseline="0" dirty="0" smtClean="0"/>
              <a:t> p</a:t>
            </a:r>
            <a:r>
              <a:rPr lang="en-US" dirty="0" smtClean="0"/>
              <a:t>iloting of ELA curriculum will make scope and sequence planning even more critical</a:t>
            </a:r>
          </a:p>
          <a:p>
            <a:pPr marL="171450" indent="-171450">
              <a:buFont typeface="Arial"/>
              <a:buChar char="•"/>
            </a:pPr>
            <a:r>
              <a:rPr lang="en-US" dirty="0" smtClean="0"/>
              <a:t>Ed associates will be paid</a:t>
            </a:r>
            <a:r>
              <a:rPr lang="en-US" baseline="0" dirty="0" smtClean="0"/>
              <a:t> by title 3 if funds available, supplemental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FB0227-1359-4442-9396-03E499A3E0A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612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FB0227-1359-4442-9396-03E499A3E0A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6369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FB0227-1359-4442-9396-03E499A3E0A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88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b="1" cap="all" baseline="0">
                <a:solidFill>
                  <a:srgbClr val="005294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23A271A1-F6D6-438B-A432-4747EE7ECD40}" type="datetimeFigureOut">
              <a:rPr lang="en-US" smtClean="0"/>
              <a:pPr algn="ctr" eaLnBrk="1" latinLnBrk="0" hangingPunct="1"/>
              <a:t>5/20/16</a:t>
            </a:fld>
            <a:endParaRPr lang="en-US" sz="2000" dirty="0">
              <a:solidFill>
                <a:srgbClr val="FFFFFF"/>
              </a:solidFill>
            </a:endParaRPr>
          </a:p>
        </p:txBody>
      </p:sp>
      <p:pic>
        <p:nvPicPr>
          <p:cNvPr id="13" name="Picture 12" descr="CUSD-logo colo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63635"/>
            <a:ext cx="1828800" cy="1609344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masterClrMapping/>
  </p:clrMapOvr>
  <p:hf sldNum="0"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kumimoji="0"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hf sldNum="0"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hf sldNum="0"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6792"/>
            <a:ext cx="8350536" cy="103476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387968"/>
            <a:ext cx="3657600" cy="473819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1387968"/>
            <a:ext cx="3657600" cy="473819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5/20/16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630" y="3546593"/>
            <a:ext cx="8547570" cy="2320807"/>
          </a:xfrm>
        </p:spPr>
        <p:txBody>
          <a:bodyPr/>
          <a:lstStyle/>
          <a:p>
            <a:r>
              <a:rPr lang="en-US" sz="4000" dirty="0" smtClean="0"/>
              <a:t>Monroe Middle School Local Control &amp; Accountability Plan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mtClean="0"/>
              <a:t>Instructional Services </a:t>
            </a:r>
            <a:br>
              <a:rPr lang="en-US" smtClean="0"/>
            </a:br>
            <a:r>
              <a:rPr lang="en-US" smtClean="0"/>
              <a:t>Governing </a:t>
            </a:r>
            <a:r>
              <a:rPr lang="en-US" dirty="0" smtClean="0"/>
              <a:t>Board Presentation</a:t>
            </a:r>
            <a:endParaRPr lang="en-US" dirty="0"/>
          </a:p>
        </p:txBody>
      </p:sp>
      <p:sp>
        <p:nvSpPr>
          <p:cNvPr id="4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 eaLnBrk="1" latinLnBrk="0" hangingPunct="1"/>
            <a:r>
              <a:rPr lang="en-US" dirty="0" smtClean="0"/>
              <a:t>June 2, 2016</a:t>
            </a:r>
            <a:endParaRPr lang="en-US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813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 smtClean="0"/>
              <a:t>Monroe Instructional </a:t>
            </a:r>
            <a:br>
              <a:rPr lang="en-US" dirty="0" smtClean="0"/>
            </a:br>
            <a:r>
              <a:rPr lang="en-US" dirty="0" smtClean="0"/>
              <a:t>Leadership  Team (ILT)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>
                <a:srgbClr val="5CAC34"/>
              </a:buClr>
              <a:buNone/>
            </a:pPr>
            <a:r>
              <a:rPr lang="en-US" sz="4000" dirty="0" smtClean="0"/>
              <a:t>THE MMS TEAM</a:t>
            </a:r>
          </a:p>
          <a:p>
            <a:pPr marL="0" indent="0">
              <a:buClr>
                <a:srgbClr val="5CAC34"/>
              </a:buClr>
              <a:buNone/>
            </a:pPr>
            <a:endParaRPr lang="en-US" sz="1600" dirty="0"/>
          </a:p>
          <a:p>
            <a:pPr>
              <a:buClr>
                <a:srgbClr val="5CAC34"/>
              </a:buClr>
              <a:buFont typeface="Wingdings" charset="2"/>
              <a:buChar char="u"/>
            </a:pPr>
            <a:r>
              <a:rPr lang="en-US" sz="2000" dirty="0" err="1" smtClean="0"/>
              <a:t>Dawnel</a:t>
            </a:r>
            <a:r>
              <a:rPr lang="en-US" sz="2000" dirty="0" smtClean="0"/>
              <a:t> Sonntag, Principal</a:t>
            </a:r>
          </a:p>
          <a:p>
            <a:pPr>
              <a:buClr>
                <a:srgbClr val="5CAC34"/>
              </a:buClr>
              <a:buFont typeface="Wingdings" charset="2"/>
              <a:buChar char="u"/>
            </a:pPr>
            <a:r>
              <a:rPr lang="en-US" sz="2000" dirty="0" err="1" smtClean="0"/>
              <a:t>Ramis</a:t>
            </a:r>
            <a:r>
              <a:rPr lang="en-US" sz="2000" dirty="0" smtClean="0"/>
              <a:t> </a:t>
            </a:r>
            <a:r>
              <a:rPr lang="en-US" sz="2000" dirty="0" err="1" smtClean="0"/>
              <a:t>Ahrary</a:t>
            </a:r>
            <a:r>
              <a:rPr lang="en-US" sz="2000" dirty="0" smtClean="0"/>
              <a:t>, Assistant Principal</a:t>
            </a:r>
          </a:p>
          <a:p>
            <a:pPr>
              <a:buClr>
                <a:srgbClr val="5CAC34"/>
              </a:buClr>
              <a:buFont typeface="Wingdings" charset="2"/>
              <a:buChar char="u"/>
            </a:pPr>
            <a:r>
              <a:rPr lang="en-US" sz="2000" dirty="0" smtClean="0"/>
              <a:t>Stefanie Hull, 8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ELA Teacher</a:t>
            </a:r>
          </a:p>
          <a:p>
            <a:pPr>
              <a:buClr>
                <a:srgbClr val="5CAC34"/>
              </a:buClr>
              <a:buFont typeface="Wingdings" charset="2"/>
              <a:buChar char="u"/>
            </a:pPr>
            <a:r>
              <a:rPr lang="en-US" sz="2000" dirty="0" err="1" smtClean="0"/>
              <a:t>Kindra</a:t>
            </a:r>
            <a:r>
              <a:rPr lang="en-US" sz="2000" dirty="0" smtClean="0"/>
              <a:t> Ahrens, </a:t>
            </a:r>
            <a:r>
              <a:rPr lang="en-US" sz="2000" dirty="0"/>
              <a:t>8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Math Teacher</a:t>
            </a:r>
          </a:p>
          <a:p>
            <a:pPr>
              <a:buClr>
                <a:srgbClr val="5CAC34"/>
              </a:buClr>
              <a:buFont typeface="Wingdings" charset="2"/>
              <a:buChar char="u"/>
            </a:pPr>
            <a:r>
              <a:rPr lang="en-US" sz="2000" dirty="0" smtClean="0"/>
              <a:t>Debbie Perry, 5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Math/Science Teacher</a:t>
            </a:r>
          </a:p>
          <a:p>
            <a:pPr>
              <a:buClr>
                <a:srgbClr val="5CAC34"/>
              </a:buClr>
              <a:buFont typeface="Wingdings" charset="2"/>
              <a:buChar char="u"/>
            </a:pPr>
            <a:r>
              <a:rPr lang="en-US" sz="2000" dirty="0" smtClean="0"/>
              <a:t>Kelly Mack, Reading Intervention Teacher</a:t>
            </a:r>
          </a:p>
          <a:p>
            <a:pPr>
              <a:buClr>
                <a:srgbClr val="5CAC34"/>
              </a:buClr>
              <a:buFont typeface="Wingdings" charset="2"/>
              <a:buChar char="u"/>
            </a:pPr>
            <a:r>
              <a:rPr lang="en-US" sz="2000" dirty="0" smtClean="0"/>
              <a:t>Veronica Flores, Equity Coach</a:t>
            </a:r>
            <a:endParaRPr lang="en-US" sz="2000" dirty="0"/>
          </a:p>
          <a:p>
            <a:pPr>
              <a:buClr>
                <a:srgbClr val="5CAC34"/>
              </a:buClr>
              <a:buFont typeface="Wingdings" charset="2"/>
              <a:buChar char="u"/>
            </a:pPr>
            <a:endParaRPr lang="en-US" sz="2000" dirty="0" smtClean="0"/>
          </a:p>
          <a:p>
            <a:pPr>
              <a:buClr>
                <a:srgbClr val="5CAC34"/>
              </a:buClr>
              <a:buFont typeface="Wingdings" charset="2"/>
              <a:buChar char="u"/>
            </a:pPr>
            <a:endParaRPr lang="en-US" sz="2000" dirty="0"/>
          </a:p>
          <a:p>
            <a:pPr marL="0" indent="0">
              <a:buClr>
                <a:srgbClr val="5CAC34"/>
              </a:buClr>
              <a:buNone/>
            </a:pPr>
            <a:endParaRPr lang="en-US" sz="2000" dirty="0"/>
          </a:p>
        </p:txBody>
      </p:sp>
      <p:pic>
        <p:nvPicPr>
          <p:cNvPr id="7" name="Picture 6" descr="monroe-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654" y="2153695"/>
            <a:ext cx="2485828" cy="329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807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</a:t>
            </a:r>
            <a:r>
              <a:rPr lang="en-US" dirty="0" smtClean="0"/>
              <a:t>MS: Goal 1, Standards                          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82600" y="1477656"/>
            <a:ext cx="3924300" cy="529144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u="sng" dirty="0" smtClean="0"/>
              <a:t>Progress towards goal: </a:t>
            </a:r>
          </a:p>
          <a:p>
            <a:pPr>
              <a:buClr>
                <a:srgbClr val="008000"/>
              </a:buClr>
              <a:buFont typeface="Wingdings" charset="2"/>
              <a:buChar char="²"/>
            </a:pPr>
            <a:r>
              <a:rPr lang="en-US" dirty="0" smtClean="0"/>
              <a:t>ILT  Instructional Rounds</a:t>
            </a:r>
          </a:p>
          <a:p>
            <a:pPr>
              <a:buClr>
                <a:srgbClr val="008000"/>
              </a:buClr>
              <a:buFont typeface="Wingdings" charset="2"/>
              <a:buChar char="²"/>
            </a:pPr>
            <a:r>
              <a:rPr lang="en-US" dirty="0" smtClean="0"/>
              <a:t>Collaboration days </a:t>
            </a:r>
          </a:p>
          <a:p>
            <a:pPr>
              <a:buClr>
                <a:srgbClr val="008000"/>
              </a:buClr>
              <a:buFont typeface="Wingdings" charset="2"/>
              <a:buChar char="²"/>
            </a:pPr>
            <a:r>
              <a:rPr lang="en-US" dirty="0" smtClean="0"/>
              <a:t>Prof. Learning Community </a:t>
            </a:r>
            <a:br>
              <a:rPr lang="en-US" dirty="0" smtClean="0"/>
            </a:br>
            <a:r>
              <a:rPr lang="en-US" dirty="0" smtClean="0"/>
              <a:t>(PLC) planning</a:t>
            </a:r>
          </a:p>
          <a:p>
            <a:pPr>
              <a:buClr>
                <a:srgbClr val="008000"/>
              </a:buClr>
              <a:buFont typeface="Wingdings" charset="2"/>
              <a:buChar char="²"/>
            </a:pPr>
            <a:r>
              <a:rPr lang="en-US" dirty="0"/>
              <a:t>T</a:t>
            </a:r>
            <a:r>
              <a:rPr lang="en-US" dirty="0" smtClean="0"/>
              <a:t>echnology integration </a:t>
            </a:r>
            <a:br>
              <a:rPr lang="en-US" dirty="0" smtClean="0"/>
            </a:br>
            <a:r>
              <a:rPr lang="en-US" dirty="0" smtClean="0"/>
              <a:t>(1:1 in core classes)</a:t>
            </a:r>
          </a:p>
          <a:p>
            <a:pPr>
              <a:buClr>
                <a:srgbClr val="008000"/>
              </a:buClr>
              <a:buFont typeface="Wingdings" charset="2"/>
              <a:buChar char="²"/>
            </a:pPr>
            <a:r>
              <a:rPr lang="en-US" dirty="0" smtClean="0"/>
              <a:t>Leveled ELD instruction</a:t>
            </a:r>
          </a:p>
          <a:p>
            <a:pPr>
              <a:buClr>
                <a:srgbClr val="008000"/>
              </a:buClr>
              <a:buFont typeface="Wingdings" charset="2"/>
              <a:buChar char="²"/>
            </a:pPr>
            <a:r>
              <a:rPr lang="en-US" dirty="0" smtClean="0"/>
              <a:t>Prof. Dev. on English</a:t>
            </a:r>
            <a:r>
              <a:rPr lang="en-US" dirty="0"/>
              <a:t>-</a:t>
            </a:r>
            <a:r>
              <a:rPr lang="en-US" dirty="0" smtClean="0"/>
              <a:t>Language Arts/English Language Dev. </a:t>
            </a:r>
            <a:br>
              <a:rPr lang="en-US" dirty="0" smtClean="0"/>
            </a:br>
            <a:r>
              <a:rPr lang="en-US" dirty="0" smtClean="0"/>
              <a:t>(ELA/ELD) Framework</a:t>
            </a:r>
            <a:endParaRPr lang="en-US" dirty="0"/>
          </a:p>
          <a:p>
            <a:pPr>
              <a:buClr>
                <a:srgbClr val="008000"/>
              </a:buClr>
              <a:buFont typeface="Wingdings" charset="2"/>
              <a:buChar char="²"/>
            </a:pPr>
            <a:r>
              <a:rPr lang="en-US" dirty="0"/>
              <a:t>I</a:t>
            </a:r>
            <a:r>
              <a:rPr lang="en-US" dirty="0" smtClean="0"/>
              <a:t>ntegration of STEAM activities</a:t>
            </a:r>
            <a:br>
              <a:rPr lang="en-US" dirty="0" smtClean="0"/>
            </a:br>
            <a:r>
              <a:rPr lang="en-US" dirty="0" smtClean="0"/>
              <a:t> in </a:t>
            </a:r>
            <a:r>
              <a:rPr lang="en-US" dirty="0"/>
              <a:t>c</a:t>
            </a:r>
            <a:r>
              <a:rPr lang="en-US" dirty="0" smtClean="0"/>
              <a:t>ore classes</a:t>
            </a:r>
          </a:p>
          <a:p>
            <a:pPr>
              <a:buClr>
                <a:srgbClr val="008000"/>
              </a:buClr>
              <a:buFont typeface="Wingdings" charset="2"/>
              <a:buChar char="²"/>
            </a:pPr>
            <a:r>
              <a:rPr lang="en-US" dirty="0" smtClean="0"/>
              <a:t>7/8 science teachers in Tech Academy of Integration (year 2)</a:t>
            </a:r>
          </a:p>
          <a:p>
            <a:pPr>
              <a:buClr>
                <a:srgbClr val="008000"/>
              </a:buClr>
              <a:buFont typeface="Wingdings" charset="2"/>
              <a:buChar char="²"/>
            </a:pPr>
            <a:r>
              <a:rPr lang="en-US" dirty="0" smtClean="0"/>
              <a:t>Offsite Prof. Development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5016500" y="1477656"/>
            <a:ext cx="3962400" cy="529144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1900" u="sng" dirty="0" smtClean="0"/>
              <a:t>Next Steps: </a:t>
            </a:r>
          </a:p>
          <a:p>
            <a:pPr>
              <a:spcBef>
                <a:spcPts val="0"/>
              </a:spcBef>
              <a:buFont typeface="Wingdings" charset="2"/>
              <a:buChar char="²"/>
            </a:pPr>
            <a:r>
              <a:rPr lang="en-US" sz="2000" dirty="0" smtClean="0"/>
              <a:t>Add teacher participation on IR</a:t>
            </a:r>
          </a:p>
          <a:p>
            <a:pPr>
              <a:spcBef>
                <a:spcPts val="0"/>
              </a:spcBef>
              <a:buFont typeface="Wingdings" charset="2"/>
              <a:buChar char="²"/>
            </a:pPr>
            <a:r>
              <a:rPr lang="en-US" sz="2000" dirty="0" smtClean="0"/>
              <a:t>Focus PLC cycles on scope and sequence of standards and common assessment data</a:t>
            </a:r>
          </a:p>
          <a:p>
            <a:pPr>
              <a:spcBef>
                <a:spcPts val="0"/>
              </a:spcBef>
              <a:buFont typeface="Wingdings" charset="2"/>
              <a:buChar char="²"/>
            </a:pPr>
            <a:r>
              <a:rPr lang="en-US" sz="2000" dirty="0" smtClean="0"/>
              <a:t>Grade-specific ELD instruction tied to ELA curriculum</a:t>
            </a:r>
          </a:p>
          <a:p>
            <a:pPr>
              <a:spcBef>
                <a:spcPts val="0"/>
              </a:spcBef>
              <a:buFont typeface="Wingdings" charset="2"/>
              <a:buChar char="²"/>
            </a:pPr>
            <a:r>
              <a:rPr lang="en-US" sz="2000" dirty="0" smtClean="0"/>
              <a:t>PD focus on integrated ELD</a:t>
            </a:r>
          </a:p>
          <a:p>
            <a:pPr>
              <a:spcBef>
                <a:spcPts val="0"/>
              </a:spcBef>
              <a:buFont typeface="Wingdings" charset="2"/>
              <a:buChar char="²"/>
            </a:pPr>
            <a:r>
              <a:rPr lang="en-US" sz="2000" dirty="0" smtClean="0"/>
              <a:t>Expand STEAM/Technology integration with focus on design process</a:t>
            </a:r>
          </a:p>
          <a:p>
            <a:pPr>
              <a:spcBef>
                <a:spcPts val="0"/>
              </a:spcBef>
              <a:buFont typeface="Wingdings" charset="2"/>
              <a:buChar char="²"/>
            </a:pPr>
            <a:r>
              <a:rPr lang="en-US" sz="2000" dirty="0" smtClean="0"/>
              <a:t>Investigate zero period</a:t>
            </a:r>
          </a:p>
          <a:p>
            <a:pPr>
              <a:spcBef>
                <a:spcPts val="0"/>
              </a:spcBef>
              <a:buClr>
                <a:srgbClr val="008000"/>
              </a:buClr>
              <a:buFont typeface="Wingdings" charset="2"/>
              <a:buChar char="²"/>
            </a:pPr>
            <a:r>
              <a:rPr lang="en-US" sz="2000" dirty="0" smtClean="0"/>
              <a:t>Implement dual immersion track</a:t>
            </a:r>
          </a:p>
          <a:p>
            <a:pPr>
              <a:spcBef>
                <a:spcPts val="0"/>
              </a:spcBef>
              <a:buClr>
                <a:srgbClr val="008000"/>
              </a:buClr>
              <a:buFont typeface="Wingdings" charset="2"/>
              <a:buChar char="²"/>
            </a:pPr>
            <a:r>
              <a:rPr lang="en-US" sz="2000" dirty="0" smtClean="0"/>
              <a:t>Support PD focused on instructional shifts and Common Core (CCSS)</a:t>
            </a:r>
          </a:p>
        </p:txBody>
      </p:sp>
      <p:pic>
        <p:nvPicPr>
          <p:cNvPr id="9" name="Picture 8" descr="monroe-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110" y="156792"/>
            <a:ext cx="746815" cy="98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408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</a:t>
            </a:r>
            <a:r>
              <a:rPr lang="en-US" dirty="0" smtClean="0"/>
              <a:t>MS: Goal 2, Achievement                   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177800" y="1490832"/>
            <a:ext cx="3695700" cy="53549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u="sng" dirty="0" smtClean="0"/>
              <a:t>Progress towards goal:</a:t>
            </a:r>
          </a:p>
          <a:p>
            <a:pPr>
              <a:lnSpc>
                <a:spcPct val="90000"/>
              </a:lnSpc>
              <a:buClr>
                <a:srgbClr val="5CAC34"/>
              </a:buClr>
              <a:buFont typeface="Wingdings" charset="2"/>
              <a:buChar char="²"/>
            </a:pPr>
            <a:r>
              <a:rPr lang="en-US" sz="1800" dirty="0" err="1" smtClean="0"/>
              <a:t>iReady</a:t>
            </a:r>
            <a:r>
              <a:rPr lang="en-US" sz="1800" dirty="0" smtClean="0"/>
              <a:t>:</a:t>
            </a:r>
          </a:p>
          <a:p>
            <a:pPr lvl="1">
              <a:lnSpc>
                <a:spcPct val="90000"/>
              </a:lnSpc>
              <a:buClr>
                <a:srgbClr val="5CAC34"/>
              </a:buClr>
              <a:buFont typeface="Wingdings" charset="2"/>
              <a:buChar char="²"/>
            </a:pPr>
            <a:r>
              <a:rPr lang="en-US" sz="1800" dirty="0" smtClean="0"/>
              <a:t>5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and 6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 grade have made more growth in math</a:t>
            </a:r>
          </a:p>
          <a:p>
            <a:pPr lvl="1">
              <a:lnSpc>
                <a:spcPct val="90000"/>
              </a:lnSpc>
              <a:buClr>
                <a:srgbClr val="5CAC34"/>
              </a:buClr>
              <a:buFont typeface="Wingdings" charset="2"/>
              <a:buChar char="²"/>
            </a:pPr>
            <a:r>
              <a:rPr lang="en-US" sz="1800" dirty="0" smtClean="0"/>
              <a:t>6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and 7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grades are making larger growth in ELA </a:t>
            </a:r>
          </a:p>
          <a:p>
            <a:pPr lvl="1">
              <a:lnSpc>
                <a:spcPct val="90000"/>
              </a:lnSpc>
              <a:buClr>
                <a:srgbClr val="5CAC34"/>
              </a:buClr>
              <a:buFont typeface="Wingdings" charset="2"/>
              <a:buChar char="²"/>
            </a:pPr>
            <a:r>
              <a:rPr lang="en-US" sz="1800" dirty="0" smtClean="0"/>
              <a:t>8</a:t>
            </a:r>
            <a:r>
              <a:rPr lang="en-US" sz="1800" baseline="30000" dirty="0" smtClean="0"/>
              <a:t>th</a:t>
            </a:r>
            <a:r>
              <a:rPr lang="en-US" sz="1800" dirty="0" smtClean="0"/>
              <a:t> grade lowest growth in grade levels for ELA </a:t>
            </a:r>
          </a:p>
          <a:p>
            <a:pPr>
              <a:lnSpc>
                <a:spcPct val="90000"/>
              </a:lnSpc>
              <a:buClr>
                <a:schemeClr val="accent4"/>
              </a:buClr>
              <a:buFont typeface="Wingdings" charset="2"/>
              <a:buChar char="²"/>
            </a:pPr>
            <a:r>
              <a:rPr lang="en-US" sz="1800" dirty="0" smtClean="0"/>
              <a:t>SBAC: Anticipated growth in gr. 5-7 math and gr. 6 ELA, roughly the same in other grades</a:t>
            </a:r>
          </a:p>
          <a:p>
            <a:pPr>
              <a:lnSpc>
                <a:spcPct val="90000"/>
              </a:lnSpc>
              <a:buClr>
                <a:schemeClr val="accent4"/>
              </a:buClr>
              <a:buFont typeface="Wingdings" charset="2"/>
              <a:buChar char="²"/>
            </a:pPr>
            <a:r>
              <a:rPr lang="en-US" sz="1800" dirty="0" smtClean="0"/>
              <a:t>Ed. Assoc. support in ELD</a:t>
            </a:r>
          </a:p>
          <a:p>
            <a:pPr>
              <a:lnSpc>
                <a:spcPct val="90000"/>
              </a:lnSpc>
              <a:buClr>
                <a:schemeClr val="accent4"/>
              </a:buClr>
              <a:buFont typeface="Wingdings" charset="2"/>
              <a:buChar char="²"/>
            </a:pPr>
            <a:r>
              <a:rPr lang="en-US" sz="1800" dirty="0" smtClean="0"/>
              <a:t>Tier 2 uses multiple data sources to identify and place students in interventions</a:t>
            </a:r>
          </a:p>
          <a:p>
            <a:pPr>
              <a:lnSpc>
                <a:spcPct val="90000"/>
              </a:lnSpc>
              <a:buClr>
                <a:schemeClr val="accent4"/>
              </a:buClr>
              <a:buFont typeface="Wingdings" charset="2"/>
              <a:buChar char="²"/>
            </a:pPr>
            <a:r>
              <a:rPr lang="en-US" sz="1800" dirty="0" smtClean="0"/>
              <a:t>Lower 7/8 math classes and add study skills</a:t>
            </a:r>
            <a:endParaRPr lang="en-US" sz="180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445000" y="1503056"/>
            <a:ext cx="4699000" cy="5312864"/>
          </a:xfrm>
        </p:spPr>
        <p:txBody>
          <a:bodyPr bIns="0">
            <a:noAutofit/>
          </a:bodyPr>
          <a:lstStyle/>
          <a:p>
            <a:pPr marL="0" indent="0">
              <a:buNone/>
            </a:pPr>
            <a:r>
              <a:rPr lang="en-US" sz="1800" u="sng" dirty="0" smtClean="0"/>
              <a:t>Next Steps: </a:t>
            </a:r>
          </a:p>
          <a:p>
            <a:pPr>
              <a:buFont typeface="Wingdings" charset="2"/>
              <a:buChar char="²"/>
            </a:pPr>
            <a:r>
              <a:rPr lang="en-US" sz="1800" dirty="0" smtClean="0"/>
              <a:t>ELA a priority at all grades</a:t>
            </a:r>
          </a:p>
          <a:p>
            <a:pPr>
              <a:buFont typeface="Wingdings" charset="2"/>
              <a:buChar char="²"/>
            </a:pPr>
            <a:r>
              <a:rPr lang="en-US" sz="1800" dirty="0" smtClean="0"/>
              <a:t>Analyze gr. 8 assessment data to identify causes of low growth</a:t>
            </a:r>
          </a:p>
          <a:p>
            <a:pPr>
              <a:buFont typeface="Wingdings" charset="2"/>
              <a:buChar char="²"/>
            </a:pPr>
            <a:r>
              <a:rPr lang="en-US" sz="1800" dirty="0" smtClean="0"/>
              <a:t>Use </a:t>
            </a:r>
            <a:r>
              <a:rPr lang="en-US" sz="1800" dirty="0" err="1" smtClean="0"/>
              <a:t>iReady</a:t>
            </a:r>
            <a:r>
              <a:rPr lang="en-US" sz="1800" dirty="0" smtClean="0"/>
              <a:t> and SBAC data more </a:t>
            </a:r>
            <a:r>
              <a:rPr lang="en-US" sz="1800" dirty="0"/>
              <a:t>consistently </a:t>
            </a:r>
            <a:r>
              <a:rPr lang="en-US" sz="1800" dirty="0" smtClean="0"/>
              <a:t>to inform instruction, all grades</a:t>
            </a:r>
          </a:p>
          <a:p>
            <a:pPr>
              <a:buFont typeface="Wingdings" charset="2"/>
              <a:buChar char="²"/>
            </a:pPr>
            <a:r>
              <a:rPr lang="en-US" sz="1800" dirty="0" smtClean="0"/>
              <a:t>PLC develop grade-level formative assessments and regular analysis of student progress</a:t>
            </a:r>
          </a:p>
          <a:p>
            <a:pPr>
              <a:buFont typeface="Wingdings" charset="2"/>
              <a:buChar char="²"/>
            </a:pPr>
            <a:r>
              <a:rPr lang="en-US" sz="1800" dirty="0" smtClean="0"/>
              <a:t>Provide funding for lunchtime and/or out of school support for struggling students</a:t>
            </a:r>
          </a:p>
          <a:p>
            <a:pPr>
              <a:buFont typeface="Wingdings" charset="2"/>
              <a:buChar char="²"/>
            </a:pPr>
            <a:r>
              <a:rPr lang="en-US" sz="1800" dirty="0" smtClean="0"/>
              <a:t>Strengthen support </a:t>
            </a:r>
            <a:r>
              <a:rPr lang="en-US" sz="1800" dirty="0"/>
              <a:t>E</a:t>
            </a:r>
            <a:r>
              <a:rPr lang="en-US" sz="1800" dirty="0" smtClean="0"/>
              <a:t>d. Associates offer through PD/collaboration </a:t>
            </a:r>
          </a:p>
          <a:p>
            <a:pPr>
              <a:buFont typeface="Wingdings" charset="2"/>
              <a:buChar char="²"/>
            </a:pPr>
            <a:r>
              <a:rPr lang="en-US" sz="1800" dirty="0" smtClean="0"/>
              <a:t>Fully implement new district SST process for struggling students</a:t>
            </a:r>
          </a:p>
          <a:p>
            <a:pPr>
              <a:buFont typeface="Wingdings" charset="2"/>
              <a:buChar char="²"/>
            </a:pPr>
            <a:r>
              <a:rPr lang="en-US" sz="1800" dirty="0" smtClean="0"/>
              <a:t>Investigate academic intervention options</a:t>
            </a:r>
          </a:p>
        </p:txBody>
      </p:sp>
      <p:pic>
        <p:nvPicPr>
          <p:cNvPr id="9" name="Picture 8" descr="monroe-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758" y="110449"/>
            <a:ext cx="815839" cy="108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184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</a:t>
            </a:r>
            <a:r>
              <a:rPr lang="en-US" dirty="0" smtClean="0"/>
              <a:t>MS: Goal 3, Social/Emotional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558800" y="1518631"/>
            <a:ext cx="3721100" cy="52123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u="sng" dirty="0" smtClean="0"/>
              <a:t>Progress towards goal :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PBIS Tiers fully implemented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WEB program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/>
              <a:t>Mindset training for </a:t>
            </a:r>
            <a:r>
              <a:rPr lang="en-US" sz="2000" dirty="0" smtClean="0"/>
              <a:t>certificated staff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.25 FTE Community Liaison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.25 Outreach staff member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EMQ and </a:t>
            </a:r>
            <a:r>
              <a:rPr lang="en-US" sz="2000" dirty="0" err="1" smtClean="0"/>
              <a:t>MFTi</a:t>
            </a:r>
            <a:r>
              <a:rPr lang="en-US" sz="2000" dirty="0" smtClean="0"/>
              <a:t> supported student mental health support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PEACE Crew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Positive referrals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Social-skills groups 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Safe Schools partnership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>
          <a:xfrm>
            <a:off x="4881033" y="1518631"/>
            <a:ext cx="3657600" cy="46075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u="sng" dirty="0" smtClean="0"/>
              <a:t>Next Steps:</a:t>
            </a:r>
          </a:p>
          <a:p>
            <a:pPr>
              <a:buFont typeface="Wingdings" charset="2"/>
              <a:buChar char="²"/>
            </a:pPr>
            <a:r>
              <a:rPr lang="en-US" sz="2000" dirty="0" smtClean="0"/>
              <a:t>Students in Trauma training</a:t>
            </a:r>
          </a:p>
          <a:p>
            <a:pPr>
              <a:buFont typeface="Wingdings" charset="2"/>
              <a:buChar char="²"/>
            </a:pPr>
            <a:r>
              <a:rPr lang="en-US" sz="2000" dirty="0" smtClean="0"/>
              <a:t>Increase regular PBIS reboots with staff and students</a:t>
            </a:r>
          </a:p>
          <a:p>
            <a:pPr>
              <a:buFont typeface="Wingdings" charset="2"/>
              <a:buChar char="²"/>
            </a:pPr>
            <a:r>
              <a:rPr lang="en-US" sz="2000" dirty="0" smtClean="0"/>
              <a:t>Provide Mindset training for all staff and students</a:t>
            </a:r>
          </a:p>
          <a:p>
            <a:pPr>
              <a:buFont typeface="Wingdings" charset="2"/>
              <a:buChar char="²"/>
            </a:pPr>
            <a:r>
              <a:rPr lang="en-US" sz="2000" dirty="0" smtClean="0"/>
              <a:t>Increase hours of </a:t>
            </a:r>
            <a:r>
              <a:rPr lang="en-US" sz="2000" dirty="0" err="1" smtClean="0"/>
              <a:t>MFTi</a:t>
            </a:r>
            <a:endParaRPr lang="en-US" sz="2000" dirty="0" smtClean="0"/>
          </a:p>
          <a:p>
            <a:pPr>
              <a:buFont typeface="Wingdings" charset="2"/>
              <a:buChar char="²"/>
            </a:pPr>
            <a:r>
              <a:rPr lang="en-US" sz="2000" dirty="0" smtClean="0"/>
              <a:t>Expand PEACE Crew </a:t>
            </a:r>
          </a:p>
          <a:p>
            <a:pPr>
              <a:buFont typeface="Wingdings" charset="2"/>
              <a:buChar char="²"/>
            </a:pPr>
            <a:r>
              <a:rPr lang="en-US" sz="2000" dirty="0" smtClean="0"/>
              <a:t>Investigate Restorative Justice programs</a:t>
            </a:r>
          </a:p>
          <a:p>
            <a:pPr>
              <a:buFont typeface="Wingdings" charset="2"/>
              <a:buChar char="²"/>
            </a:pPr>
            <a:r>
              <a:rPr lang="en-US" sz="2000" dirty="0" smtClean="0"/>
              <a:t>Increase lunchtime/after-school enrichment activities</a:t>
            </a:r>
          </a:p>
        </p:txBody>
      </p:sp>
      <p:pic>
        <p:nvPicPr>
          <p:cNvPr id="6" name="Picture 5" descr="monroe-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199" y="156792"/>
            <a:ext cx="694039" cy="91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931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</a:t>
            </a:r>
            <a:r>
              <a:rPr lang="en-US" dirty="0" smtClean="0"/>
              <a:t>MS: </a:t>
            </a:r>
            <a:r>
              <a:rPr lang="en-US" sz="3600" dirty="0" smtClean="0"/>
              <a:t>Goal 4: Parent Engagement 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508000" y="1518630"/>
            <a:ext cx="3289300" cy="4887231"/>
          </a:xfrm>
        </p:spPr>
        <p:txBody>
          <a:bodyPr>
            <a:noAutofit/>
          </a:bodyPr>
          <a:lstStyle/>
          <a:p>
            <a:pPr marL="0" indent="0">
              <a:buClr>
                <a:srgbClr val="5CAC34"/>
              </a:buClr>
              <a:buNone/>
            </a:pPr>
            <a:r>
              <a:rPr lang="en-US" sz="2000" u="sng" dirty="0" smtClean="0"/>
              <a:t>Progress towards goal: 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/>
              <a:t>Information meeting for incoming parents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Back to School Night includes PowerSchool training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Increased parent communication via website/email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Evening book </a:t>
            </a:r>
            <a:r>
              <a:rPr lang="en-US" sz="2000" dirty="0" err="1" smtClean="0"/>
              <a:t>faires</a:t>
            </a:r>
            <a:r>
              <a:rPr lang="en-US" sz="2000" dirty="0" smtClean="0"/>
              <a:t>, concerts, and art shows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Increased Community Liaison hours </a:t>
            </a:r>
          </a:p>
          <a:p>
            <a:pPr>
              <a:buClr>
                <a:srgbClr val="5CAC34"/>
              </a:buClr>
              <a:buFont typeface="Wingdings" charset="2"/>
              <a:buChar char="²"/>
            </a:pPr>
            <a:r>
              <a:rPr lang="en-US" sz="2000" dirty="0" smtClean="0"/>
              <a:t>Parenting class</a:t>
            </a:r>
            <a:endParaRPr lang="en-US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>
          <a:xfrm>
            <a:off x="4749800" y="1518630"/>
            <a:ext cx="4057936" cy="50853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u="sng" dirty="0" smtClean="0"/>
              <a:t>Next Steps: </a:t>
            </a:r>
          </a:p>
          <a:p>
            <a:pPr>
              <a:buFont typeface="Wingdings" charset="2"/>
              <a:buChar char="²"/>
            </a:pPr>
            <a:r>
              <a:rPr lang="en-US" sz="2000" dirty="0" smtClean="0"/>
              <a:t>Increase informational meetings for parents targeted at specific topics/groups (i.e. gr. 8 parents, struggling students, etc.)</a:t>
            </a:r>
          </a:p>
          <a:p>
            <a:pPr>
              <a:buFont typeface="Wingdings" charset="2"/>
              <a:buChar char="²"/>
            </a:pPr>
            <a:r>
              <a:rPr lang="en-US" sz="2000" dirty="0" smtClean="0"/>
              <a:t>Expand Back to School Night to include more activities/training</a:t>
            </a:r>
          </a:p>
          <a:p>
            <a:pPr>
              <a:buFont typeface="Wingdings" charset="2"/>
              <a:buChar char="²"/>
            </a:pPr>
            <a:r>
              <a:rPr lang="en-US" sz="2000" dirty="0" smtClean="0"/>
              <a:t>All teachers will have websites </a:t>
            </a:r>
          </a:p>
          <a:p>
            <a:pPr>
              <a:buFont typeface="Wingdings" charset="2"/>
              <a:buChar char="²"/>
            </a:pPr>
            <a:r>
              <a:rPr lang="en-US" sz="2000" dirty="0" smtClean="0"/>
              <a:t>Increase parenting classes</a:t>
            </a:r>
          </a:p>
          <a:p>
            <a:pPr>
              <a:buFont typeface="Wingdings" charset="2"/>
              <a:buChar char="²"/>
            </a:pPr>
            <a:r>
              <a:rPr lang="en-US" sz="2000" dirty="0" smtClean="0"/>
              <a:t>Expand opportunities for parents to volunteer (tutors, speakers, enrichment activities)</a:t>
            </a:r>
          </a:p>
        </p:txBody>
      </p:sp>
      <p:pic>
        <p:nvPicPr>
          <p:cNvPr id="6" name="Picture 5" descr="monroe-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715" y="239312"/>
            <a:ext cx="718595" cy="952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2029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Instruction master">
  <a:themeElements>
    <a:clrScheme name="CUSD LOGO COLORS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005294"/>
      </a:accent1>
      <a:accent2>
        <a:srgbClr val="F6BC1C"/>
      </a:accent2>
      <a:accent3>
        <a:srgbClr val="DC5A20"/>
      </a:accent3>
      <a:accent4>
        <a:srgbClr val="5CAC34"/>
      </a:accent4>
      <a:accent5>
        <a:srgbClr val="141313"/>
      </a:accent5>
      <a:accent6>
        <a:srgbClr val="808080"/>
      </a:accent6>
      <a:hlink>
        <a:srgbClr val="005294"/>
      </a:hlink>
      <a:folHlink>
        <a:srgbClr val="F6BC1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Instruction master.potx</Template>
  <TotalTime>4564</TotalTime>
  <Words>593</Words>
  <Application>Microsoft Macintosh PowerPoint</Application>
  <PresentationFormat>On-screen Show (4:3)</PresentationFormat>
  <Paragraphs>96</Paragraphs>
  <Slides>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Instruction master</vt:lpstr>
      <vt:lpstr>Monroe Middle School Local Control &amp; Accountability Plan</vt:lpstr>
      <vt:lpstr>Monroe Instructional  Leadership  Team (ILT)</vt:lpstr>
      <vt:lpstr>MMS: Goal 1, Standards                           </vt:lpstr>
      <vt:lpstr>MMS: Goal 2, Achievement                   </vt:lpstr>
      <vt:lpstr>MMS: Goal 3, Social/Emotional </vt:lpstr>
      <vt:lpstr>MMS: Goal 4: Parent Engagement  </vt:lpstr>
    </vt:vector>
  </TitlesOfParts>
  <Company>Campbell Union School District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Technology Services</dc:creator>
  <cp:lastModifiedBy>Marla Sanchez</cp:lastModifiedBy>
  <cp:revision>78</cp:revision>
  <dcterms:created xsi:type="dcterms:W3CDTF">2011-08-11T20:14:05Z</dcterms:created>
  <dcterms:modified xsi:type="dcterms:W3CDTF">2016-05-20T22:44:18Z</dcterms:modified>
</cp:coreProperties>
</file>