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61" r:id="rId1"/>
    <p:sldMasterId id="2147483662" r:id="rId2"/>
  </p:sldMasterIdLst>
  <p:notesMasterIdLst>
    <p:notesMasterId r:id="rId9"/>
  </p:notes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yl Leones-cribar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-248" y="-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commentAuthors" Target="commentAuthors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idx="1">
    <p:pos x="6000" y="0"/>
    <p:text>Let me know if this is ok.  I tried to trim us up! :)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0727849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5" name="Shape 125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dirty="0"/>
          </a:p>
        </p:txBody>
      </p:sp>
      <p:sp>
        <p:nvSpPr>
          <p:cNvPr id="133" name="Shape 13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>
              <a:highlight>
                <a:srgbClr val="FFFFFF"/>
              </a:highlight>
            </a:endParaRPr>
          </a:p>
        </p:txBody>
      </p:sp>
      <p:sp>
        <p:nvSpPr>
          <p:cNvPr id="141" name="Shape 141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dirty="0"/>
          </a:p>
        </p:txBody>
      </p:sp>
      <p:sp>
        <p:nvSpPr>
          <p:cNvPr id="149" name="Shape 14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dirty="0" smtClean="0"/>
              <a:t>Removed the bullet that listed out all of the PBIS systems as you can address a few when you talk about bullet one.  There was a lot of text on the left side</a:t>
            </a:r>
            <a:r>
              <a:rPr lang="en-US" baseline="0" dirty="0" smtClean="0"/>
              <a:t> and print was small.  I feel like the items listed are too many and too specific. I can hear the question: How do you know these things work?</a:t>
            </a:r>
          </a:p>
          <a:p>
            <a:pPr lvl="0">
              <a:spcBef>
                <a:spcPts val="0"/>
              </a:spcBef>
              <a:buNone/>
            </a:pPr>
            <a:r>
              <a:rPr lang="en-US" baseline="0" dirty="0" smtClean="0"/>
              <a:t>This slide needs to address the </a:t>
            </a:r>
            <a:r>
              <a:rPr lang="en-US" baseline="0" dirty="0" err="1" smtClean="0"/>
              <a:t>Mulit</a:t>
            </a:r>
            <a:r>
              <a:rPr lang="en-US" baseline="0" dirty="0" smtClean="0"/>
              <a:t>-tiered systems of support. Do you use counselors, </a:t>
            </a:r>
            <a:r>
              <a:rPr lang="en-US" baseline="0" dirty="0" err="1" smtClean="0"/>
              <a:t>pychs</a:t>
            </a:r>
            <a:r>
              <a:rPr lang="en-US" baseline="0" dirty="0" smtClean="0"/>
              <a:t>, to meet the needs of students? That should be listed here and perhaps delete some of the activities you do. They will want to know about the  impact of those activities.  </a:t>
            </a:r>
            <a:endParaRPr dirty="0"/>
          </a:p>
        </p:txBody>
      </p:sp>
      <p:sp>
        <p:nvSpPr>
          <p:cNvPr id="159" name="Shape 15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</p:spPr>
        <p:txBody>
          <a:bodyPr lIns="91425" tIns="45700" rIns="91425" bIns="45700" anchor="b" anchorCtr="0">
            <a:noAutofit/>
          </a:bodyPr>
          <a:lstStyle/>
          <a:p>
            <a:pPr lvl="0">
              <a:spcBef>
                <a:spcPts val="0"/>
              </a:spcBef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lang="en-US" dirty="0"/>
          </a:p>
        </p:txBody>
      </p:sp>
      <p:sp>
        <p:nvSpPr>
          <p:cNvPr id="168" name="Shape 16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solidFill>
          <a:schemeClr val="lt1"/>
        </a:solid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>
            <a:off x="0" y="5971032"/>
            <a:ext cx="9144000" cy="8869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Shape 20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Shape 21"/>
          <p:cNvSpPr/>
          <p:nvPr/>
        </p:nvSpPr>
        <p:spPr>
          <a:xfrm>
            <a:off x="2359151" y="6044183"/>
            <a:ext cx="6784847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Shape 22"/>
          <p:cNvSpPr txBox="1">
            <a:spLocks noGrp="1"/>
          </p:cNvSpPr>
          <p:nvPr>
            <p:ph type="ctrTitle"/>
          </p:nvPr>
        </p:nvSpPr>
        <p:spPr>
          <a:xfrm>
            <a:off x="2362200" y="4038600"/>
            <a:ext cx="6476999" cy="1828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rgbClr val="005294"/>
              </a:buClr>
              <a:buFont typeface="Calibri"/>
              <a:buNone/>
              <a:defRPr sz="4400" b="1" i="0" u="none" strike="noStrike" cap="none">
                <a:solidFill>
                  <a:srgbClr val="00529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ubTitle" idx="1"/>
          </p:nvPr>
        </p:nvSpPr>
        <p:spPr>
          <a:xfrm>
            <a:off x="2362200" y="6050037"/>
            <a:ext cx="6705599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ctr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2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ctr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23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ctr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ctr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ctr" rtl="0">
              <a:spcBef>
                <a:spcPts val="360"/>
              </a:spcBef>
              <a:buClr>
                <a:schemeClr val="accent1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ctr" rtl="0">
              <a:spcBef>
                <a:spcPts val="360"/>
              </a:spcBef>
              <a:buClr>
                <a:schemeClr val="accent2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ctr" rtl="0">
              <a:spcBef>
                <a:spcPts val="360"/>
              </a:spcBef>
              <a:buClr>
                <a:schemeClr val="accent3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ctr" rtl="0">
              <a:spcBef>
                <a:spcPts val="360"/>
              </a:spcBef>
              <a:buClr>
                <a:schemeClr val="accent4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dt" idx="10"/>
          </p:nvPr>
        </p:nvSpPr>
        <p:spPr>
          <a:xfrm>
            <a:off x="76200" y="6068698"/>
            <a:ext cx="20574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20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25" name="Shape 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58000" y="263635"/>
            <a:ext cx="1828800" cy="1609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612647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612647" y="1600200"/>
            <a:ext cx="8153399" cy="4495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omparis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57200" y="156792"/>
            <a:ext cx="8350536" cy="103476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457200" y="1387967"/>
            <a:ext cx="3657600" cy="473819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2860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9558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42875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5240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6256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34620" algn="l" rtl="0">
              <a:spcBef>
                <a:spcPts val="32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29539" algn="l" rtl="0">
              <a:spcBef>
                <a:spcPts val="32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37160" algn="l" rtl="0">
              <a:spcBef>
                <a:spcPts val="32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32079" algn="l" rtl="0">
              <a:spcBef>
                <a:spcPts val="32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body" idx="2"/>
          </p:nvPr>
        </p:nvSpPr>
        <p:spPr>
          <a:xfrm>
            <a:off x="4419600" y="1387967"/>
            <a:ext cx="3657600" cy="473819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2860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9558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42875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5240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6256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34620" algn="l" rtl="0">
              <a:spcBef>
                <a:spcPts val="32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29539" algn="l" rtl="0">
              <a:spcBef>
                <a:spcPts val="32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37160" algn="l" rtl="0">
              <a:spcBef>
                <a:spcPts val="32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32079" algn="l" rtl="0">
              <a:spcBef>
                <a:spcPts val="32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xfrm>
            <a:off x="0" y="6248400"/>
            <a:ext cx="533399" cy="381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solidFill>
          <a:schemeClr val="lt1"/>
        </a:solid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/>
          <p:nvPr/>
        </p:nvSpPr>
        <p:spPr>
          <a:xfrm>
            <a:off x="0" y="5971032"/>
            <a:ext cx="9144000" cy="8869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Shape 53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Shape 54"/>
          <p:cNvSpPr/>
          <p:nvPr/>
        </p:nvSpPr>
        <p:spPr>
          <a:xfrm>
            <a:off x="2359151" y="6044183"/>
            <a:ext cx="6784847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Shape 55"/>
          <p:cNvSpPr txBox="1">
            <a:spLocks noGrp="1"/>
          </p:cNvSpPr>
          <p:nvPr>
            <p:ph type="ctrTitle"/>
          </p:nvPr>
        </p:nvSpPr>
        <p:spPr>
          <a:xfrm>
            <a:off x="2362200" y="4038600"/>
            <a:ext cx="6476999" cy="1828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Clr>
                <a:srgbClr val="005294"/>
              </a:buClr>
              <a:buFont typeface="Calibri"/>
              <a:buNone/>
              <a:defRPr sz="4400" b="1" i="0" u="none" strike="noStrike" cap="none">
                <a:solidFill>
                  <a:srgbClr val="00529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ubTitle" idx="1"/>
          </p:nvPr>
        </p:nvSpPr>
        <p:spPr>
          <a:xfrm>
            <a:off x="2362200" y="6050037"/>
            <a:ext cx="6705599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ctr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2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ctr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23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ctr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ctr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ctr" rtl="0">
              <a:spcBef>
                <a:spcPts val="360"/>
              </a:spcBef>
              <a:buClr>
                <a:schemeClr val="accent1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ctr" rtl="0">
              <a:spcBef>
                <a:spcPts val="360"/>
              </a:spcBef>
              <a:buClr>
                <a:schemeClr val="accent2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ctr" rtl="0">
              <a:spcBef>
                <a:spcPts val="360"/>
              </a:spcBef>
              <a:buClr>
                <a:schemeClr val="accent3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ctr" rtl="0">
              <a:spcBef>
                <a:spcPts val="360"/>
              </a:spcBef>
              <a:buClr>
                <a:schemeClr val="accent4"/>
              </a:buClr>
              <a:buFont typeface="Noto Sans Symbols"/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dt" idx="10"/>
          </p:nvPr>
        </p:nvSpPr>
        <p:spPr>
          <a:xfrm>
            <a:off x="76200" y="6068698"/>
            <a:ext cx="20574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58" name="Shape 5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858000" y="263635"/>
            <a:ext cx="1828800" cy="1609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8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284480" algn="l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228600" algn="l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228600" algn="l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228600" algn="l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Shape 61"/>
          <p:cNvSpPr/>
          <p:nvPr/>
        </p:nvSpPr>
        <p:spPr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Shape 62"/>
          <p:cNvSpPr/>
          <p:nvPr/>
        </p:nvSpPr>
        <p:spPr>
          <a:xfrm>
            <a:off x="0" y="1600200"/>
            <a:ext cx="1295400" cy="9905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Shape 63"/>
          <p:cNvSpPr/>
          <p:nvPr/>
        </p:nvSpPr>
        <p:spPr>
          <a:xfrm>
            <a:off x="1371600" y="1600200"/>
            <a:ext cx="7772400" cy="990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1371600" y="1600200"/>
            <a:ext cx="76199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rgbClr val="FFFFFF"/>
              </a:buClr>
              <a:buFont typeface="Calibri"/>
              <a:buNone/>
              <a:defRPr sz="4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sldNum" idx="12"/>
          </p:nvPr>
        </p:nvSpPr>
        <p:spPr>
          <a:xfrm>
            <a:off x="0" y="1752600"/>
            <a:ext cx="1295400" cy="7016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2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24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Shape 67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609600" y="1589566"/>
            <a:ext cx="3886200" cy="4572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body" idx="2"/>
          </p:nvPr>
        </p:nvSpPr>
        <p:spPr>
          <a:xfrm>
            <a:off x="4844901" y="1589566"/>
            <a:ext cx="3886200" cy="4572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 txBox="1">
            <a:spLocks noGrp="1"/>
          </p:cNvSpPr>
          <p:nvPr>
            <p:ph type="title"/>
          </p:nvPr>
        </p:nvSpPr>
        <p:spPr>
          <a:xfrm>
            <a:off x="533400" y="273050"/>
            <a:ext cx="8153399" cy="8699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609600" y="2438400"/>
            <a:ext cx="3886200" cy="3581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body" idx="2"/>
          </p:nvPr>
        </p:nvSpPr>
        <p:spPr>
          <a:xfrm>
            <a:off x="4800600" y="2438400"/>
            <a:ext cx="3886200" cy="3581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Shape 81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Shape 82"/>
          <p:cNvSpPr txBox="1">
            <a:spLocks noGrp="1"/>
          </p:cNvSpPr>
          <p:nvPr>
            <p:ph type="body" idx="3"/>
          </p:nvPr>
        </p:nvSpPr>
        <p:spPr>
          <a:xfrm>
            <a:off x="609600" y="1752600"/>
            <a:ext cx="3886200" cy="6400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Shape 83"/>
          <p:cNvSpPr txBox="1">
            <a:spLocks noGrp="1"/>
          </p:cNvSpPr>
          <p:nvPr>
            <p:ph type="body" idx="4"/>
          </p:nvPr>
        </p:nvSpPr>
        <p:spPr>
          <a:xfrm>
            <a:off x="4800600" y="1752600"/>
            <a:ext cx="3886200" cy="64007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20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86" name="Shape 86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Shape 87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Shape 88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Shape 89"/>
          <p:cNvSpPr txBox="1"/>
          <p:nvPr/>
        </p:nvSpPr>
        <p:spPr>
          <a:xfrm>
            <a:off x="0" y="6488667"/>
            <a:ext cx="2304074" cy="369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800">
                <a:solidFill>
                  <a:srgbClr val="005294"/>
                </a:solidFill>
                <a:latin typeface="Calibri"/>
                <a:ea typeface="Calibri"/>
                <a:cs typeface="Calibri"/>
                <a:sym typeface="Calibri"/>
              </a:rPr>
              <a:t>Instructional Services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609600" y="273050"/>
            <a:ext cx="8077199" cy="8699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Shape 93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Shape 94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09600" y="1752600"/>
            <a:ext cx="1600199" cy="4343400"/>
          </a:xfrm>
          <a:prstGeom prst="rect">
            <a:avLst/>
          </a:prstGeom>
          <a:solidFill>
            <a:schemeClr val="accent2"/>
          </a:solidFill>
          <a:ln w="50800" cap="sq" cmpd="dbl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700"/>
              </a:spcBef>
              <a:spcAft>
                <a:spcPts val="1000"/>
              </a:spcAft>
              <a:buClr>
                <a:schemeClr val="accent2"/>
              </a:buClr>
              <a:buFont typeface="Noto Sans Symbols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284480" algn="l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228600" algn="l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228600" algn="l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228600" algn="l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body" idx="2"/>
          </p:nvPr>
        </p:nvSpPr>
        <p:spPr>
          <a:xfrm>
            <a:off x="2362200" y="1752600"/>
            <a:ext cx="6400799" cy="4419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bg>
      <p:bgPr>
        <a:blipFill rotWithShape="1">
          <a:blip r:embed="rId2">
            <a:alphaModFix/>
          </a:blip>
          <a:tile tx="0" ty="0" sx="100000" sy="100000" flip="none" algn="tl"/>
        </a:blip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1600200" y="5486400"/>
            <a:ext cx="73152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17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284480" algn="l" rtl="0">
              <a:spcBef>
                <a:spcPts val="550"/>
              </a:spcBef>
              <a:buClr>
                <a:schemeClr val="accent1"/>
              </a:buClr>
              <a:buFont typeface="Noto Sans Symbols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228600" algn="l" rtl="0">
              <a:spcBef>
                <a:spcPts val="500"/>
              </a:spcBef>
              <a:buClr>
                <a:schemeClr val="accent2"/>
              </a:buClr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228600" algn="l" rtl="0">
              <a:spcBef>
                <a:spcPts val="400"/>
              </a:spcBef>
              <a:buClr>
                <a:schemeClr val="accent3"/>
              </a:buClr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228600" algn="l" rtl="0">
              <a:spcBef>
                <a:spcPts val="400"/>
              </a:spcBef>
              <a:buClr>
                <a:schemeClr val="accent4"/>
              </a:buClr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Shape 99"/>
          <p:cNvSpPr/>
          <p:nvPr/>
        </p:nvSpPr>
        <p:spPr>
          <a:xfrm>
            <a:off x="-9144" y="4572000"/>
            <a:ext cx="9144000" cy="88696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Shape 100"/>
          <p:cNvSpPr/>
          <p:nvPr/>
        </p:nvSpPr>
        <p:spPr>
          <a:xfrm>
            <a:off x="-9144" y="4663439"/>
            <a:ext cx="1463039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Shape 101"/>
          <p:cNvSpPr/>
          <p:nvPr/>
        </p:nvSpPr>
        <p:spPr>
          <a:xfrm>
            <a:off x="1545336" y="4654296"/>
            <a:ext cx="7598663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Shape 102"/>
          <p:cNvSpPr txBox="1">
            <a:spLocks noGrp="1"/>
          </p:cNvSpPr>
          <p:nvPr>
            <p:ph type="title"/>
          </p:nvPr>
        </p:nvSpPr>
        <p:spPr>
          <a:xfrm>
            <a:off x="1600200" y="4648200"/>
            <a:ext cx="7315200" cy="685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rgbClr val="FFFFFF"/>
              </a:buClr>
              <a:buFont typeface="Calibri"/>
              <a:buNone/>
              <a:defRPr sz="2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03" name="Shape 103"/>
          <p:cNvSpPr/>
          <p:nvPr/>
        </p:nvSpPr>
        <p:spPr>
          <a:xfrm>
            <a:off x="1447800" y="0"/>
            <a:ext cx="100584" cy="686714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Shape 104"/>
          <p:cNvSpPr txBox="1">
            <a:spLocks noGrp="1"/>
          </p:cNvSpPr>
          <p:nvPr>
            <p:ph type="dt" idx="10"/>
          </p:nvPr>
        </p:nvSpPr>
        <p:spPr>
          <a:xfrm>
            <a:off x="62484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Shape 105"/>
          <p:cNvSpPr txBox="1">
            <a:spLocks noGrp="1"/>
          </p:cNvSpPr>
          <p:nvPr>
            <p:ph type="sldNum" idx="12"/>
          </p:nvPr>
        </p:nvSpPr>
        <p:spPr>
          <a:xfrm>
            <a:off x="0" y="4667248"/>
            <a:ext cx="1447800" cy="66357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28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28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Shape 106"/>
          <p:cNvSpPr txBox="1">
            <a:spLocks noGrp="1"/>
          </p:cNvSpPr>
          <p:nvPr>
            <p:ph type="ftr" idx="11"/>
          </p:nvPr>
        </p:nvSpPr>
        <p:spPr>
          <a:xfrm>
            <a:off x="1600200" y="6248205"/>
            <a:ext cx="4572000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Shape 107"/>
          <p:cNvSpPr>
            <a:spLocks noGrp="1"/>
          </p:cNvSpPr>
          <p:nvPr>
            <p:ph type="pic" idx="2"/>
          </p:nvPr>
        </p:nvSpPr>
        <p:spPr>
          <a:xfrm>
            <a:off x="1560575" y="0"/>
            <a:ext cx="7583423" cy="4568952"/>
          </a:xfrm>
          <a:prstGeom prst="rect">
            <a:avLst/>
          </a:prstGeom>
          <a:solidFill>
            <a:srgbClr val="CACFDC"/>
          </a:solidFill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700"/>
              </a:spcBef>
              <a:buClr>
                <a:schemeClr val="accent2"/>
              </a:buClr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 rot="5400000">
            <a:off x="2426207" y="-213359"/>
            <a:ext cx="4526279" cy="81533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Shape 111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Shape 112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Shape 113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bg>
      <p:bgPr>
        <a:solidFill>
          <a:schemeClr val="lt1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>
            <a:spLocks noGrp="1"/>
          </p:cNvSpPr>
          <p:nvPr>
            <p:ph type="title"/>
          </p:nvPr>
        </p:nvSpPr>
        <p:spPr>
          <a:xfrm rot="5400000">
            <a:off x="4823618" y="2339181"/>
            <a:ext cx="5516562" cy="20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 rot="5400000">
            <a:off x="480217" y="586581"/>
            <a:ext cx="5516564" cy="5562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dt" idx="10"/>
          </p:nvPr>
        </p:nvSpPr>
        <p:spPr>
          <a:xfrm>
            <a:off x="6553200" y="6248401"/>
            <a:ext cx="22097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8" name="Shape 118"/>
          <p:cNvSpPr txBox="1">
            <a:spLocks noGrp="1"/>
          </p:cNvSpPr>
          <p:nvPr>
            <p:ph type="ftr" idx="11"/>
          </p:nvPr>
        </p:nvSpPr>
        <p:spPr>
          <a:xfrm>
            <a:off x="457200" y="6248207"/>
            <a:ext cx="5573482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9" name="Shape 119"/>
          <p:cNvSpPr/>
          <p:nvPr/>
        </p:nvSpPr>
        <p:spPr>
          <a:xfrm>
            <a:off x="6096317" y="0"/>
            <a:ext cx="320039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6142037" y="609600"/>
            <a:ext cx="228600" cy="62483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Shape 121"/>
          <p:cNvSpPr/>
          <p:nvPr/>
        </p:nvSpPr>
        <p:spPr>
          <a:xfrm>
            <a:off x="6142037" y="0"/>
            <a:ext cx="228600" cy="5333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Shape 122"/>
          <p:cNvSpPr txBox="1">
            <a:spLocks noGrp="1"/>
          </p:cNvSpPr>
          <p:nvPr>
            <p:ph type="sldNum" idx="12"/>
          </p:nvPr>
        </p:nvSpPr>
        <p:spPr>
          <a:xfrm rot="5400000">
            <a:off x="5989638" y="144462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Relationship Id="rId9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lt2"/>
              </a:buClr>
              <a:buFont typeface="Calibri"/>
              <a:buNone/>
              <a:defRPr sz="44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612647" y="1600200"/>
            <a:ext cx="8153399" cy="45262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Shape 14"/>
          <p:cNvSpPr/>
          <p:nvPr/>
        </p:nvSpPr>
        <p:spPr>
          <a:xfrm>
            <a:off x="0" y="1234440"/>
            <a:ext cx="9144000" cy="3200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Shape 15"/>
          <p:cNvSpPr/>
          <p:nvPr/>
        </p:nvSpPr>
        <p:spPr>
          <a:xfrm>
            <a:off x="0" y="1280159"/>
            <a:ext cx="533399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Shape 16"/>
          <p:cNvSpPr/>
          <p:nvPr/>
        </p:nvSpPr>
        <p:spPr>
          <a:xfrm>
            <a:off x="590550" y="1280159"/>
            <a:ext cx="855345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Shape 17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399" cy="990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chemeClr val="dk2"/>
              </a:buClr>
              <a:buFont typeface="Calibri"/>
              <a:buNone/>
              <a:defRPr sz="4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612647" y="1600200"/>
            <a:ext cx="8153399" cy="45262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20040" marR="0" lvl="0" indent="-209550" algn="l" rtl="0">
              <a:spcBef>
                <a:spcPts val="700"/>
              </a:spcBef>
              <a:buClr>
                <a:schemeClr val="accent2"/>
              </a:buClr>
              <a:buSzPct val="59999"/>
              <a:buFont typeface="Noto Sans Symbols"/>
              <a:buChar char="◻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640080" marR="0" lvl="1" indent="-168910" algn="l" rtl="0">
              <a:spcBef>
                <a:spcPts val="550"/>
              </a:spcBef>
              <a:buClr>
                <a:schemeClr val="accent1"/>
              </a:buClr>
              <a:buSzPct val="70000"/>
              <a:buFont typeface="Noto Sans Symbols"/>
              <a:buChar char="⬜"/>
              <a:defRPr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-119062" algn="l" rtl="0">
              <a:spcBef>
                <a:spcPts val="500"/>
              </a:spcBef>
              <a:buClr>
                <a:schemeClr val="accent2"/>
              </a:buClr>
              <a:buSzPct val="75000"/>
              <a:buFont typeface="Noto Sans Symbols"/>
              <a:buChar char="■"/>
              <a:defRPr sz="2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-133350" algn="l" rtl="0">
              <a:spcBef>
                <a:spcPts val="400"/>
              </a:spcBef>
              <a:buClr>
                <a:schemeClr val="accent3"/>
              </a:buClr>
              <a:buSzPct val="75000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-146050" algn="l" rtl="0">
              <a:spcBef>
                <a:spcPts val="400"/>
              </a:spcBef>
              <a:buClr>
                <a:schemeClr val="accent4"/>
              </a:buClr>
              <a:buSzPct val="64999"/>
              <a:buFont typeface="Noto Sans Symbols"/>
              <a:buChar char="■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103120" marR="0" lvl="5" indent="-121920" algn="l" rtl="0">
              <a:spcBef>
                <a:spcPts val="360"/>
              </a:spcBef>
              <a:buClr>
                <a:schemeClr val="accent1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377440" marR="0" lvl="6" indent="-116839" algn="l" rtl="0">
              <a:spcBef>
                <a:spcPts val="360"/>
              </a:spcBef>
              <a:buClr>
                <a:schemeClr val="accent2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651760" marR="0" lvl="7" indent="-124460" algn="l" rtl="0">
              <a:spcBef>
                <a:spcPts val="360"/>
              </a:spcBef>
              <a:buClr>
                <a:schemeClr val="accent3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926080" marR="0" lvl="8" indent="-119379" algn="l" rtl="0">
              <a:spcBef>
                <a:spcPts val="360"/>
              </a:spcBef>
              <a:buClr>
                <a:schemeClr val="accent4"/>
              </a:buClr>
              <a:buSzPct val="1000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dt" idx="10"/>
          </p:nvPr>
        </p:nvSpPr>
        <p:spPr>
          <a:xfrm>
            <a:off x="6096000" y="6248400"/>
            <a:ext cx="26669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ftr" idx="11"/>
          </p:nvPr>
        </p:nvSpPr>
        <p:spPr>
          <a:xfrm>
            <a:off x="609600" y="6248205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14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Shape 31"/>
          <p:cNvSpPr/>
          <p:nvPr/>
        </p:nvSpPr>
        <p:spPr>
          <a:xfrm>
            <a:off x="0" y="1234440"/>
            <a:ext cx="9144000" cy="32003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Shape 32"/>
          <p:cNvSpPr/>
          <p:nvPr/>
        </p:nvSpPr>
        <p:spPr>
          <a:xfrm>
            <a:off x="0" y="1280159"/>
            <a:ext cx="533399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Shape 33"/>
          <p:cNvSpPr/>
          <p:nvPr/>
        </p:nvSpPr>
        <p:spPr>
          <a:xfrm>
            <a:off x="590550" y="1280159"/>
            <a:ext cx="855345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Shape 34"/>
          <p:cNvSpPr txBox="1">
            <a:spLocks noGrp="1"/>
          </p:cNvSpPr>
          <p:nvPr>
            <p:ph type="sldNum" idx="12"/>
          </p:nvPr>
        </p:nvSpPr>
        <p:spPr>
          <a:xfrm>
            <a:off x="0" y="1272221"/>
            <a:ext cx="533399" cy="24447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4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comments" Target="../comments/comment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ctrTitle"/>
          </p:nvPr>
        </p:nvSpPr>
        <p:spPr>
          <a:xfrm>
            <a:off x="291630" y="3546592"/>
            <a:ext cx="8547569" cy="232080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005294"/>
              </a:buClr>
              <a:buSzPct val="25000"/>
              <a:buFont typeface="Calibri"/>
              <a:buNone/>
            </a:pPr>
            <a:r>
              <a:rPr lang="en-US" dirty="0" smtClean="0"/>
              <a:t>Local Control &amp; Accountability Plan</a:t>
            </a:r>
            <a:endParaRPr lang="en-US" b="1" i="0" u="none" strike="noStrike" cap="none" dirty="0">
              <a:solidFill>
                <a:srgbClr val="005294"/>
              </a:solidFill>
              <a:sym typeface="Calibri"/>
            </a:endParaRPr>
          </a:p>
        </p:txBody>
      </p:sp>
      <p:sp>
        <p:nvSpPr>
          <p:cNvPr id="128" name="Shape 128"/>
          <p:cNvSpPr txBox="1">
            <a:spLocks noGrp="1"/>
          </p:cNvSpPr>
          <p:nvPr>
            <p:ph type="subTitle" idx="1"/>
          </p:nvPr>
        </p:nvSpPr>
        <p:spPr>
          <a:xfrm>
            <a:off x="2362200" y="6050037"/>
            <a:ext cx="6705599" cy="685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buClr>
                <a:schemeClr val="accent2"/>
              </a:buClr>
              <a:buSzPct val="25000"/>
              <a:buFont typeface="Noto Sans Symbols"/>
              <a:buNone/>
            </a:pPr>
            <a:r>
              <a:rPr lang="en-US" sz="2405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Instructional Services </a:t>
            </a:r>
            <a:br>
              <a:rPr lang="en-US" sz="2405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2405" b="0" i="0" u="none" strike="noStrike" cap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Governing Board Presentation</a:t>
            </a:r>
          </a:p>
        </p:txBody>
      </p:sp>
      <p:sp>
        <p:nvSpPr>
          <p:cNvPr id="129" name="Shape 129"/>
          <p:cNvSpPr txBox="1">
            <a:spLocks noGrp="1"/>
          </p:cNvSpPr>
          <p:nvPr>
            <p:ph type="dt" idx="10"/>
          </p:nvPr>
        </p:nvSpPr>
        <p:spPr>
          <a:xfrm>
            <a:off x="76200" y="6068698"/>
            <a:ext cx="2057400" cy="6857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/>
              <a:t>June 2, 2016</a:t>
            </a:r>
          </a:p>
        </p:txBody>
      </p:sp>
      <p:pic>
        <p:nvPicPr>
          <p:cNvPr id="130" name="Shape 1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024" y="2241601"/>
            <a:ext cx="8173225" cy="24488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p14="http://schemas.microsoft.com/office/powerpoint/2010/main"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title"/>
          </p:nvPr>
        </p:nvSpPr>
        <p:spPr>
          <a:xfrm>
            <a:off x="381000" y="228600"/>
            <a:ext cx="8918400" cy="9906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buClr>
                <a:schemeClr val="dk2"/>
              </a:buClr>
              <a:buSzPct val="25000"/>
              <a:buFont typeface="Calibri"/>
              <a:buNone/>
            </a:pPr>
            <a:r>
              <a:rPr lang="en-US" dirty="0"/>
              <a:t>World Famous </a:t>
            </a:r>
            <a:r>
              <a:rPr lang="en-US" sz="4400" b="0" i="0" u="none" strike="noStrike" cap="none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Castlemont </a:t>
            </a:r>
            <a:r>
              <a:rPr lang="en-US" sz="4400" b="0" i="0" u="none" strike="noStrike" cap="none" dirty="0" smtClean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Instructional Leadership </a:t>
            </a:r>
            <a:r>
              <a:rPr lang="en-US" sz="4400" b="0" i="0" u="none" strike="noStrike" cap="none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Team</a:t>
            </a:r>
          </a:p>
        </p:txBody>
      </p:sp>
      <p:sp>
        <p:nvSpPr>
          <p:cNvPr id="136" name="Shape 136"/>
          <p:cNvSpPr txBox="1">
            <a:spLocks noGrp="1"/>
          </p:cNvSpPr>
          <p:nvPr>
            <p:ph type="body" idx="1"/>
          </p:nvPr>
        </p:nvSpPr>
        <p:spPr>
          <a:xfrm>
            <a:off x="5489475" y="1320400"/>
            <a:ext cx="3898800" cy="399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rtl="0">
              <a:spcBef>
                <a:spcPts val="0"/>
              </a:spcBef>
              <a:buNone/>
            </a:pPr>
            <a:endParaRPr sz="2000" dirty="0"/>
          </a:p>
          <a:p>
            <a:pPr lvl="0" rtl="0">
              <a:lnSpc>
                <a:spcPct val="115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Katie </a:t>
            </a:r>
            <a:r>
              <a:rPr lang="en-US" sz="2000" dirty="0" err="1"/>
              <a:t>Iyama</a:t>
            </a:r>
            <a:r>
              <a:rPr lang="en-US" sz="2000" dirty="0"/>
              <a:t>, 3</a:t>
            </a:r>
            <a:r>
              <a:rPr lang="en-US" sz="2000" baseline="30000" dirty="0"/>
              <a:t>rd</a:t>
            </a:r>
            <a:r>
              <a:rPr lang="en-US" sz="2000" dirty="0"/>
              <a:t> grade teacher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 err="1"/>
              <a:t>Gayl</a:t>
            </a:r>
            <a:r>
              <a:rPr lang="en-US" sz="2000" dirty="0"/>
              <a:t> Leones-</a:t>
            </a:r>
            <a:r>
              <a:rPr lang="en-US" sz="2000" dirty="0" err="1"/>
              <a:t>Cribari</a:t>
            </a:r>
            <a:r>
              <a:rPr lang="en-US" sz="2000" dirty="0"/>
              <a:t>, Equity Coach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Amanda Del Real, 5</a:t>
            </a:r>
            <a:r>
              <a:rPr lang="en-US" sz="2000" baseline="30000" dirty="0"/>
              <a:t>th</a:t>
            </a:r>
            <a:r>
              <a:rPr lang="en-US" sz="2000" dirty="0"/>
              <a:t> grade teacher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Ivy </a:t>
            </a:r>
            <a:r>
              <a:rPr lang="en-US" sz="2000" dirty="0" err="1"/>
              <a:t>Sarratt</a:t>
            </a:r>
            <a:r>
              <a:rPr lang="en-US" sz="2000" dirty="0"/>
              <a:t>, Principal (TBR)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Eric Brown, Assistant Principal (incoming principal)</a:t>
            </a:r>
          </a:p>
          <a:p>
            <a:pPr marL="0" lvl="0" indent="-6985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ct val="55000"/>
              <a:buFont typeface="Arial"/>
              <a:buNone/>
            </a:pPr>
            <a:endParaRPr sz="2000" dirty="0"/>
          </a:p>
          <a:p>
            <a:pPr marL="0" marR="0" lvl="0" indent="0" algn="l" rtl="0">
              <a:spcBef>
                <a:spcPts val="700"/>
              </a:spcBef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Shape 1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525" y="1772700"/>
            <a:ext cx="5180548" cy="392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p14="http://schemas.microsoft.com/office/powerpoint/2010/main"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457200" y="156792"/>
            <a:ext cx="8350536" cy="103476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Calibri"/>
              <a:buNone/>
            </a:pPr>
            <a:r>
              <a:rPr lang="en-US" sz="4000" b="0" i="0" u="none" strike="noStrike" cap="none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Castlemont: Goal 1, Standards  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522888" y="1512511"/>
            <a:ext cx="4036500" cy="538979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25000"/>
              <a:buFont typeface="Noto Sans Symbols"/>
              <a:buNone/>
            </a:pPr>
            <a:r>
              <a:rPr lang="en-US" b="0" i="0" u="sng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Progress </a:t>
            </a:r>
            <a:r>
              <a:rPr lang="en-US" b="0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towards goal: 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25000"/>
              <a:buFont typeface="Noto Sans Symbols"/>
              <a:buNone/>
            </a:pPr>
            <a:endParaRPr sz="600" dirty="0"/>
          </a:p>
          <a:p>
            <a:pPr marL="342900" marR="0" lvl="0" indent="-342900" algn="l" rtl="0">
              <a:lnSpc>
                <a:spcPct val="90000"/>
              </a:lnSpc>
              <a:spcBef>
                <a:spcPts val="700"/>
              </a:spcBef>
              <a:spcAft>
                <a:spcPts val="100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/>
              <a:t>Strengthening collaborative conversations supporting our </a:t>
            </a:r>
            <a:r>
              <a:rPr lang="en-US" sz="1800" dirty="0" smtClean="0"/>
              <a:t>Prof. Learning Community (PLC)</a:t>
            </a:r>
            <a:endParaRPr lang="en-US" sz="1800" dirty="0"/>
          </a:p>
          <a:p>
            <a:pPr marL="342900" marR="0" lvl="0" indent="-342900" algn="l" rtl="0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/>
              <a:t>K-</a:t>
            </a:r>
            <a:r>
              <a:rPr lang="en-US" sz="1800" dirty="0" smtClean="0"/>
              <a:t>1: </a:t>
            </a:r>
            <a:r>
              <a:rPr lang="en-US" sz="1800" dirty="0"/>
              <a:t>CKLA Reading </a:t>
            </a:r>
            <a:r>
              <a:rPr lang="en-US" sz="1800" dirty="0" smtClean="0"/>
              <a:t>Curriculum-Teachers piloting Benchmark 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Wingdings" charset="2"/>
              <a:buChar char="§"/>
            </a:pPr>
            <a:endParaRPr lang="en-US" sz="1800" dirty="0"/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/>
              <a:t>EXCEL with Ed Associates support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/>
              <a:t>ELD Support during core </a:t>
            </a:r>
            <a:r>
              <a:rPr lang="en-US" sz="1800" dirty="0" smtClean="0"/>
              <a:t>instruction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Tx/>
              <a:buSzPct val="100000"/>
              <a:buNone/>
            </a:pPr>
            <a:endParaRPr lang="en-US" sz="1200" dirty="0"/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Release </a:t>
            </a:r>
            <a:r>
              <a:rPr lang="en-US" sz="1800" dirty="0" smtClean="0"/>
              <a:t>time</a:t>
            </a:r>
            <a:r>
              <a:rPr lang="en-US" sz="1800" dirty="0"/>
              <a:t>/</a:t>
            </a:r>
            <a:r>
              <a:rPr lang="en-US" sz="1800" dirty="0" smtClean="0"/>
              <a:t> </a:t>
            </a:r>
            <a:r>
              <a:rPr lang="en-US" sz="1800" dirty="0"/>
              <a:t>Instructional Rounds and  </a:t>
            </a:r>
            <a:r>
              <a:rPr lang="en-US" sz="1800" dirty="0" smtClean="0"/>
              <a:t>ILT</a:t>
            </a:r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endParaRPr lang="en-US" sz="1800" dirty="0"/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Equity Coach Support for teachers</a:t>
            </a:r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endParaRPr lang="en-US" sz="1800" dirty="0"/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 </a:t>
            </a:r>
            <a:r>
              <a:rPr lang="en-US" sz="1800" dirty="0"/>
              <a:t>NGSS Professional </a:t>
            </a:r>
            <a:r>
              <a:rPr lang="en-US" sz="1800" dirty="0" smtClean="0"/>
              <a:t>Development</a:t>
            </a:r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endParaRPr lang="en-US" sz="1800" dirty="0"/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STEAM and Technology </a:t>
            </a:r>
            <a:r>
              <a:rPr lang="en-US" sz="1800" dirty="0" smtClean="0"/>
              <a:t>Integration</a:t>
            </a: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20040" marR="0" lvl="0" indent="-320040" algn="l" rtl="0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83250"/>
              <a:buFont typeface="Noto Sans Symbols"/>
              <a:buNone/>
            </a:pP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700"/>
              </a:spcBef>
              <a:buClr>
                <a:schemeClr val="accent2"/>
              </a:buClr>
              <a:buSzPct val="25000"/>
              <a:buFont typeface="Noto Sans Symbols"/>
              <a:buNone/>
            </a:pPr>
            <a:endParaRPr sz="1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Shape 145"/>
          <p:cNvSpPr txBox="1">
            <a:spLocks noGrp="1"/>
          </p:cNvSpPr>
          <p:nvPr>
            <p:ph type="body" idx="2"/>
          </p:nvPr>
        </p:nvSpPr>
        <p:spPr>
          <a:xfrm>
            <a:off x="4937376" y="1512510"/>
            <a:ext cx="4045491" cy="514503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25000"/>
              <a:buFont typeface="Noto Sans Symbols"/>
              <a:buNone/>
            </a:pPr>
            <a:r>
              <a:rPr lang="en-US" sz="2400" b="0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Next Steps: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25000"/>
              <a:buFont typeface="Noto Sans Symbols"/>
              <a:buNone/>
            </a:pPr>
            <a:endParaRPr sz="600" dirty="0"/>
          </a:p>
          <a:p>
            <a:pPr marL="342900" lvl="0" indent="-342900" rtl="0">
              <a:lnSpc>
                <a:spcPct val="115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Dedicated staff </a:t>
            </a:r>
            <a:r>
              <a:rPr lang="en-US" sz="1800" dirty="0" smtClean="0"/>
              <a:t>meetings discussing </a:t>
            </a:r>
            <a:r>
              <a:rPr lang="en-US" sz="1800" dirty="0"/>
              <a:t>Professional Learning Community (PLC) </a:t>
            </a:r>
            <a:r>
              <a:rPr lang="en-US" sz="1800" dirty="0" smtClean="0"/>
              <a:t>implementation</a:t>
            </a:r>
          </a:p>
          <a:p>
            <a:pPr marL="342900" lvl="0" indent="-342900" rtl="0">
              <a:lnSpc>
                <a:spcPct val="115000"/>
              </a:lnSpc>
              <a:spcBef>
                <a:spcPts val="0"/>
              </a:spcBef>
              <a:buClrTx/>
              <a:buSzPct val="100000"/>
              <a:buNone/>
            </a:pPr>
            <a:endParaRPr lang="en-US" sz="300" dirty="0"/>
          </a:p>
          <a:p>
            <a:pPr marL="342900" marR="0" lvl="0" indent="-342900" algn="l" rtl="0">
              <a:spcBef>
                <a:spcPts val="700"/>
              </a:spcBef>
              <a:spcAft>
                <a:spcPts val="100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PLC time allocated </a:t>
            </a:r>
            <a:r>
              <a:rPr lang="en-US" sz="1800" dirty="0"/>
              <a:t>to curriculum </a:t>
            </a:r>
            <a:r>
              <a:rPr lang="en-US" sz="1800" dirty="0" smtClean="0"/>
              <a:t>map with differentiation mindset</a:t>
            </a:r>
            <a:endParaRPr lang="en-US" sz="1800" dirty="0"/>
          </a:p>
          <a:p>
            <a:pPr marL="342900" marR="0" lvl="0" indent="-342900" algn="l" rtl="0">
              <a:spcBef>
                <a:spcPts val="700"/>
              </a:spcBef>
              <a:spcAft>
                <a:spcPts val="100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/>
              <a:t>Instructional Rounds with </a:t>
            </a:r>
            <a:r>
              <a:rPr lang="en-US" sz="1800" dirty="0" smtClean="0"/>
              <a:t>ILT: grade </a:t>
            </a:r>
            <a:r>
              <a:rPr lang="en-US" sz="1800" dirty="0"/>
              <a:t>level leads </a:t>
            </a:r>
            <a:endParaRPr lang="en-US" sz="1800" dirty="0" smtClean="0"/>
          </a:p>
          <a:p>
            <a:pPr marL="342900" marR="0" lvl="0" indent="-342900" algn="l" rtl="0">
              <a:spcBef>
                <a:spcPts val="700"/>
              </a:spcBef>
              <a:spcAft>
                <a:spcPts val="100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Provide </a:t>
            </a:r>
            <a:r>
              <a:rPr lang="en-US" sz="1800" dirty="0"/>
              <a:t>a</a:t>
            </a:r>
            <a:r>
              <a:rPr lang="en-US" sz="1800" dirty="0" smtClean="0"/>
              <a:t>dditional </a:t>
            </a:r>
            <a:r>
              <a:rPr lang="en-US" sz="1800" dirty="0"/>
              <a:t>designated </a:t>
            </a:r>
            <a:r>
              <a:rPr lang="en-US" sz="1800" dirty="0" smtClean="0"/>
              <a:t>English Language Development (ELD) </a:t>
            </a:r>
            <a:r>
              <a:rPr lang="en-US" sz="1800" dirty="0"/>
              <a:t>support in the </a:t>
            </a:r>
            <a:r>
              <a:rPr lang="en-US" sz="1800" dirty="0" smtClean="0"/>
              <a:t>classroom</a:t>
            </a:r>
            <a:endParaRPr lang="en-US" sz="200" dirty="0"/>
          </a:p>
          <a:p>
            <a:pPr marL="342900" lvl="0" indent="-342900" rtl="0">
              <a:lnSpc>
                <a:spcPct val="9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NGSS aligned units will be taught once ready from Next. Generation. Science Standards (NGSS) teacher leaders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xmlns:p14="http://schemas.microsoft.com/office/powerpoint/2010/main"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 txBox="1">
            <a:spLocks noGrp="1"/>
          </p:cNvSpPr>
          <p:nvPr>
            <p:ph type="title"/>
          </p:nvPr>
        </p:nvSpPr>
        <p:spPr>
          <a:xfrm>
            <a:off x="457200" y="156792"/>
            <a:ext cx="8350536" cy="103476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Calibri"/>
              <a:buNone/>
            </a:pPr>
            <a:r>
              <a:rPr lang="en-US" sz="4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Castlemont: Goal 2, Achievement </a:t>
            </a:r>
          </a:p>
        </p:txBody>
      </p:sp>
      <p:sp>
        <p:nvSpPr>
          <p:cNvPr id="153" name="Shape 153"/>
          <p:cNvSpPr txBox="1">
            <a:spLocks noGrp="1"/>
          </p:cNvSpPr>
          <p:nvPr>
            <p:ph type="body" idx="2"/>
          </p:nvPr>
        </p:nvSpPr>
        <p:spPr>
          <a:xfrm>
            <a:off x="4751750" y="1414150"/>
            <a:ext cx="4056000" cy="5443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r>
              <a:rPr lang="en-US" u="sng" dirty="0"/>
              <a:t>Next Steps:</a:t>
            </a:r>
          </a:p>
          <a:p>
            <a:pPr marL="457200" lvl="0" indent="-34290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Strengthen student </a:t>
            </a:r>
            <a:r>
              <a:rPr lang="en-US" sz="1800" dirty="0"/>
              <a:t>d</a:t>
            </a:r>
            <a:r>
              <a:rPr lang="en-US" sz="1800" dirty="0" smtClean="0"/>
              <a:t>riven </a:t>
            </a:r>
            <a:r>
              <a:rPr lang="en-US" sz="1800" dirty="0"/>
              <a:t>PLC process school wide with the focus on </a:t>
            </a:r>
            <a:r>
              <a:rPr lang="en-US" sz="1800" dirty="0" smtClean="0"/>
              <a:t>English/Lang. Arts (ELA)</a:t>
            </a:r>
            <a:endParaRPr lang="en-US" sz="1800" dirty="0"/>
          </a:p>
          <a:p>
            <a:pPr marL="457200" lvl="0" indent="-342900" rtl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Provide professional development on how to use the iReady data to </a:t>
            </a:r>
            <a:r>
              <a:rPr lang="en-US" sz="1800" dirty="0"/>
              <a:t>drive instruction  </a:t>
            </a:r>
          </a:p>
          <a:p>
            <a:pPr marL="457200" lvl="0" indent="-342900" rtl="0">
              <a:lnSpc>
                <a:spcPct val="100000"/>
              </a:lnSpc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Increase the use of Illuminate </a:t>
            </a:r>
            <a:r>
              <a:rPr lang="en-US" sz="1800" dirty="0"/>
              <a:t>to create informative common assessments</a:t>
            </a:r>
          </a:p>
          <a:p>
            <a:pPr marL="457200" lvl="0" indent="-342900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Investigate if Reflex math is having a positive correlation to SBAC and </a:t>
            </a:r>
            <a:r>
              <a:rPr lang="en-US" sz="1800" dirty="0" err="1" smtClean="0"/>
              <a:t>iReady</a:t>
            </a:r>
            <a:r>
              <a:rPr lang="en-US" sz="1800" dirty="0" smtClean="0"/>
              <a:t> scores</a:t>
            </a:r>
          </a:p>
          <a:p>
            <a:pPr marL="457200" lvl="0" indent="-342900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endParaRPr lang="en-US" sz="300" dirty="0"/>
          </a:p>
          <a:p>
            <a:pPr marL="457200" lvl="0" indent="-342900" rtl="0">
              <a:spcBef>
                <a:spcPts val="0"/>
              </a:spcBef>
              <a:spcAft>
                <a:spcPts val="100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RI </a:t>
            </a:r>
            <a:r>
              <a:rPr lang="en-US" sz="1800" dirty="0"/>
              <a:t>teachers formally meet with teachers </a:t>
            </a:r>
            <a:r>
              <a:rPr lang="en-US" sz="1800" dirty="0" smtClean="0"/>
              <a:t>and </a:t>
            </a:r>
            <a:r>
              <a:rPr lang="en-US" sz="1800" dirty="0"/>
              <a:t>E</a:t>
            </a:r>
            <a:r>
              <a:rPr lang="en-US" sz="1800" dirty="0" smtClean="0"/>
              <a:t>quity Coach</a:t>
            </a:r>
            <a:endParaRPr sz="1800" dirty="0"/>
          </a:p>
        </p:txBody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457200" y="1538112"/>
            <a:ext cx="4217434" cy="504323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143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u="sng" dirty="0" smtClean="0"/>
              <a:t>Progress towards goal: </a:t>
            </a:r>
          </a:p>
          <a:p>
            <a: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5 Formal PLC cycles using PLC Process</a:t>
            </a:r>
          </a:p>
          <a:p>
            <a: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charset="2"/>
              <a:buChar char="§"/>
            </a:pPr>
            <a:r>
              <a:rPr lang="en-US" sz="1800" dirty="0" err="1" smtClean="0"/>
              <a:t>i</a:t>
            </a:r>
            <a:r>
              <a:rPr lang="en-US" sz="1800" dirty="0"/>
              <a:t>-</a:t>
            </a:r>
            <a:r>
              <a:rPr lang="en-US" sz="1800" dirty="0" smtClean="0"/>
              <a:t>Ready </a:t>
            </a:r>
            <a:r>
              <a:rPr lang="en-US" sz="1800" dirty="0"/>
              <a:t>data showed 2nd, 4th &amp; 5th grades either met or were above the achievement target in Reading </a:t>
            </a:r>
          </a:p>
          <a:p>
            <a:pPr marL="457200" lvl="0" indent="-342900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err="1"/>
              <a:t>i</a:t>
            </a:r>
            <a:r>
              <a:rPr lang="en-US" sz="1800" dirty="0"/>
              <a:t>-Ready data showed 4th grade above achievement target in Math</a:t>
            </a:r>
          </a:p>
          <a:p>
            <a:pPr marL="457200" lvl="0" indent="-342900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2nd - 4th showed increased Math facts fluency with use of the new program:  Reflex Math</a:t>
            </a:r>
          </a:p>
          <a:p>
            <a:pPr marL="457200" lvl="0" indent="-342900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5th grade math scores projected to be flat on SBAC</a:t>
            </a:r>
          </a:p>
          <a:p>
            <a:pPr marL="457200" lvl="0" indent="-342900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Reading Intervention:  at least a third of our RI students have seen a  year’s growth or more</a:t>
            </a:r>
            <a:endParaRPr lang="en-US" sz="1800" dirty="0"/>
          </a:p>
        </p:txBody>
      </p:sp>
    </p:spTree>
  </p:cSld>
  <p:clrMapOvr>
    <a:masterClrMapping/>
  </p:clrMapOvr>
  <p:transition xmlns:p14="http://schemas.microsoft.com/office/powerpoint/2010/main"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8153400" cy="10020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27500"/>
              <a:buFont typeface="Arial"/>
              <a:buNone/>
            </a:pPr>
            <a:r>
              <a:rPr lang="en-US" sz="4000"/>
              <a:t>Castlemont: Goal 3, Social/Emotional</a:t>
            </a:r>
          </a:p>
        </p:txBody>
      </p:sp>
      <p:sp>
        <p:nvSpPr>
          <p:cNvPr id="162" name="Shape 162"/>
          <p:cNvSpPr txBox="1">
            <a:spLocks noGrp="1"/>
          </p:cNvSpPr>
          <p:nvPr>
            <p:ph type="body" idx="2"/>
          </p:nvPr>
        </p:nvSpPr>
        <p:spPr>
          <a:xfrm>
            <a:off x="4838707" y="1489254"/>
            <a:ext cx="4275797" cy="523107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r>
              <a:rPr lang="en-US" sz="2400" u="sng" dirty="0"/>
              <a:t>Next Steps: </a:t>
            </a:r>
            <a:endParaRPr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33363" lvl="0" indent="-233363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Review PBIS language K-1</a:t>
            </a:r>
            <a:r>
              <a:rPr lang="en-US" sz="1800" baseline="30000" dirty="0" smtClean="0"/>
              <a:t>st</a:t>
            </a:r>
            <a:r>
              <a:rPr lang="en-US" sz="1800" dirty="0" smtClean="0"/>
              <a:t>: Stop, Talk, Walk </a:t>
            </a:r>
          </a:p>
          <a:p>
            <a:pPr marL="233363" lvl="0" indent="-233363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>
                <a:solidFill>
                  <a:schemeClr val="tx1"/>
                </a:solidFill>
              </a:rPr>
              <a:t>Using PBIS data to plan Professional Development around strategies to best support struggling students</a:t>
            </a:r>
          </a:p>
          <a:p>
            <a:pPr marL="233363" lvl="0" indent="-233363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>
                <a:solidFill>
                  <a:schemeClr val="tx1"/>
                </a:solidFill>
              </a:rPr>
              <a:t>Tier 2: Earlier identification and provide 1:1 and group support from </a:t>
            </a:r>
            <a:r>
              <a:rPr lang="en-US" sz="1800" dirty="0" err="1" smtClean="0">
                <a:solidFill>
                  <a:schemeClr val="tx1"/>
                </a:solidFill>
              </a:rPr>
              <a:t>MFTi</a:t>
            </a:r>
            <a:r>
              <a:rPr lang="en-US" sz="1800" dirty="0" smtClean="0">
                <a:solidFill>
                  <a:schemeClr val="tx1"/>
                </a:solidFill>
              </a:rPr>
              <a:t>, Counselor and school psychologist</a:t>
            </a:r>
          </a:p>
          <a:p>
            <a:pPr marL="233363" lvl="0" indent="-233363" rtl="0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err="1" smtClean="0">
                <a:solidFill>
                  <a:schemeClr val="tx1"/>
                </a:solidFill>
              </a:rPr>
              <a:t>Playworks</a:t>
            </a:r>
            <a:r>
              <a:rPr lang="en-US" sz="1800" dirty="0" smtClean="0">
                <a:solidFill>
                  <a:schemeClr val="tx1"/>
                </a:solidFill>
              </a:rPr>
              <a:t>: revisit daily structure to be more inclusive and consistent to 3 </a:t>
            </a:r>
            <a:r>
              <a:rPr lang="en-US" sz="1800" dirty="0" err="1" smtClean="0">
                <a:solidFill>
                  <a:schemeClr val="tx1"/>
                </a:solidFill>
              </a:rPr>
              <a:t>Rs</a:t>
            </a:r>
            <a:r>
              <a:rPr lang="en-US" sz="1800" dirty="0" smtClean="0">
                <a:solidFill>
                  <a:schemeClr val="tx1"/>
                </a:solidFill>
              </a:rPr>
              <a:t>.</a:t>
            </a:r>
          </a:p>
          <a:p>
            <a:pPr marL="233363" lvl="0" indent="-233363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Continue with climate activities and events and add opportunities for students to demonstrating learning publically</a:t>
            </a:r>
            <a:endParaRPr sz="150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>
            <a:off x="609600" y="1489254"/>
            <a:ext cx="3886200" cy="5368745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2400" u="sng" dirty="0"/>
              <a:t>Progress towards goal: </a:t>
            </a:r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buNone/>
            </a:pPr>
            <a:endParaRPr sz="6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5425" indent="-225425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School-wide PBIS training &amp; </a:t>
            </a:r>
            <a:r>
              <a:rPr lang="en-US" sz="1800" dirty="0" smtClean="0"/>
              <a:t>modeling</a:t>
            </a:r>
          </a:p>
          <a:p>
            <a:pPr marL="225425" indent="-225425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endParaRPr lang="en-US" sz="400" dirty="0" smtClean="0"/>
          </a:p>
          <a:p>
            <a:pPr marL="225425" indent="-225425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Office </a:t>
            </a:r>
            <a:r>
              <a:rPr lang="en-US" sz="1800" dirty="0"/>
              <a:t>Referrals decreased by 34%</a:t>
            </a:r>
          </a:p>
          <a:p>
            <a:pPr marL="225425" indent="-225425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Dynamite Dragon Spirit Assemblies &amp; Principal’s Dragon’s Medallion Award</a:t>
            </a:r>
          </a:p>
          <a:p>
            <a:pPr marL="225425" indent="-225425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Tier 2: Identify and support with counseling services</a:t>
            </a:r>
            <a:endParaRPr lang="en-US" sz="1800" dirty="0"/>
          </a:p>
          <a:p>
            <a:pPr marL="225425" indent="-225425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Student Leadership Opportunities</a:t>
            </a:r>
            <a:endParaRPr lang="en-US" sz="1800" dirty="0"/>
          </a:p>
          <a:p>
            <a:pPr marL="225425" indent="-225425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Outside music before school provided by Rhythm &amp; Moves</a:t>
            </a:r>
          </a:p>
          <a:p>
            <a:pPr marL="225425" indent="-225425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Alternative Recess:  Dragon’s Den</a:t>
            </a:r>
          </a:p>
          <a:p>
            <a:pPr marL="225425" indent="-225425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/>
              <a:t>Digital Dragons &amp; Student </a:t>
            </a:r>
            <a:r>
              <a:rPr lang="en-US" sz="1800" dirty="0" smtClean="0"/>
              <a:t>Council</a:t>
            </a:r>
          </a:p>
          <a:p>
            <a:pPr marL="225425" indent="-225425">
              <a:lnSpc>
                <a:spcPct val="90000"/>
              </a:lnSpc>
              <a:spcBef>
                <a:spcPts val="1000"/>
              </a:spcBef>
              <a:buClrTx/>
              <a:buSzPct val="100000"/>
              <a:buFont typeface="Wingdings" charset="2"/>
              <a:buChar char="§"/>
            </a:pPr>
            <a:r>
              <a:rPr lang="en-US" sz="1800" dirty="0" smtClean="0"/>
              <a:t>Jump </a:t>
            </a:r>
            <a:r>
              <a:rPr lang="en-US" sz="1800" dirty="0"/>
              <a:t>Rope for </a:t>
            </a:r>
            <a:r>
              <a:rPr lang="en-US" sz="1800" dirty="0" smtClean="0"/>
              <a:t>Heart,  Annual </a:t>
            </a:r>
            <a:r>
              <a:rPr lang="en-US" sz="1800" dirty="0"/>
              <a:t>Talent </a:t>
            </a:r>
            <a:r>
              <a:rPr lang="en-US" sz="1800" dirty="0" smtClean="0"/>
              <a:t>Show</a:t>
            </a:r>
            <a:endParaRPr sz="1600" dirty="0"/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buNone/>
            </a:pPr>
            <a:endParaRPr sz="1400" dirty="0"/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buNone/>
            </a:pPr>
            <a:endParaRPr sz="1400" dirty="0"/>
          </a:p>
          <a:p>
            <a:pPr marL="0" lvl="0" indent="0" rtl="0">
              <a:lnSpc>
                <a:spcPct val="90000"/>
              </a:lnSpc>
              <a:spcBef>
                <a:spcPts val="1000"/>
              </a:spcBef>
              <a:buNone/>
            </a:pPr>
            <a:endParaRPr sz="1400" dirty="0"/>
          </a:p>
          <a:p>
            <a:pPr marL="0" lvl="0" indent="0" rtl="0">
              <a:spcBef>
                <a:spcPts val="0"/>
              </a:spcBef>
              <a:buNone/>
            </a:pPr>
            <a:endParaRPr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Shape 164"/>
          <p:cNvSpPr txBox="1"/>
          <p:nvPr/>
        </p:nvSpPr>
        <p:spPr>
          <a:xfrm>
            <a:off x="1424150" y="691325"/>
            <a:ext cx="7964100" cy="929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xmlns:p14="http://schemas.microsoft.com/office/powerpoint/2010/main"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title"/>
          </p:nvPr>
        </p:nvSpPr>
        <p:spPr>
          <a:xfrm>
            <a:off x="457200" y="232992"/>
            <a:ext cx="8350500" cy="10347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2"/>
              </a:buClr>
              <a:buSzPct val="25000"/>
              <a:buFont typeface="Calibri"/>
              <a:buNone/>
            </a:pPr>
            <a:r>
              <a:rPr lang="en-US" sz="3600" b="0" i="0" u="none" strike="noStrike" cap="none" dirty="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Castlemont: Goal 4: Parent Engagement  </a:t>
            </a:r>
          </a:p>
        </p:txBody>
      </p:sp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583975" y="1486629"/>
            <a:ext cx="3762230" cy="518376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buClrTx/>
              <a:buSzPct val="61111"/>
              <a:buNone/>
            </a:pPr>
            <a:r>
              <a:rPr lang="en-US" u="sng" dirty="0"/>
              <a:t>Progress towards goal: </a:t>
            </a:r>
          </a:p>
          <a:p>
            <a:pPr marL="171450" marR="0" lvl="0" indent="-171450" algn="l" rtl="0">
              <a:spcBef>
                <a:spcPts val="0"/>
              </a:spcBef>
              <a:buClrTx/>
              <a:buSzPct val="25000"/>
              <a:buFont typeface="Wingdings" charset="2"/>
              <a:buChar char="§"/>
            </a:pPr>
            <a:endParaRPr sz="1000" b="1" dirty="0"/>
          </a:p>
          <a:p>
            <a:pPr marL="200025" lvl="0" indent="-200025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Active </a:t>
            </a:r>
            <a:r>
              <a:rPr lang="en-US" sz="2000" dirty="0" smtClean="0"/>
              <a:t>Home and School Club (HSC) </a:t>
            </a:r>
            <a:r>
              <a:rPr lang="en-US" sz="2000" dirty="0"/>
              <a:t>focus on fundraisers &amp; hosted </a:t>
            </a:r>
            <a:r>
              <a:rPr lang="en-US" sz="2000" dirty="0" smtClean="0"/>
              <a:t>3 </a:t>
            </a:r>
            <a:r>
              <a:rPr lang="en-US" sz="2000" dirty="0"/>
              <a:t>Family Learning </a:t>
            </a:r>
            <a:r>
              <a:rPr lang="en-US" sz="2000" dirty="0" smtClean="0"/>
              <a:t>Nights</a:t>
            </a:r>
            <a:endParaRPr lang="en-US" sz="2000" dirty="0"/>
          </a:p>
          <a:p>
            <a:pPr marL="200025" lvl="0" indent="-200025" rtl="0">
              <a:spcBef>
                <a:spcPts val="0"/>
              </a:spcBef>
              <a:buClrTx/>
              <a:buFont typeface="Wingdings" charset="2"/>
              <a:buChar char="§"/>
            </a:pPr>
            <a:endParaRPr sz="1000" dirty="0"/>
          </a:p>
          <a:p>
            <a:pPr marL="200025" marR="0" lvl="0" indent="-200025" algn="l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 smtClean="0"/>
              <a:t>Wide variety of annual events</a:t>
            </a:r>
            <a:endParaRPr lang="en-US" sz="2000" dirty="0"/>
          </a:p>
          <a:p>
            <a:pPr marL="200025" marR="0" lvl="0" indent="-200025" algn="l" rtl="0">
              <a:spcBef>
                <a:spcPts val="0"/>
              </a:spcBef>
              <a:buClrTx/>
              <a:buNone/>
            </a:pPr>
            <a:endParaRPr sz="1000" dirty="0"/>
          </a:p>
          <a:p>
            <a:pPr marL="200025" marR="0" lvl="0" indent="-200025" algn="l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Common messages shared </a:t>
            </a:r>
            <a:r>
              <a:rPr lang="en-US" sz="2000" dirty="0" smtClean="0"/>
              <a:t>in multiple ways </a:t>
            </a:r>
            <a:endParaRPr lang="en-US" sz="2000" dirty="0"/>
          </a:p>
          <a:p>
            <a:pPr marL="200025" marR="0" lvl="0" indent="-200025" algn="l" rtl="0">
              <a:spcBef>
                <a:spcPts val="0"/>
              </a:spcBef>
              <a:buClrTx/>
              <a:buFont typeface="Wingdings" charset="2"/>
              <a:buChar char="§"/>
            </a:pPr>
            <a:endParaRPr sz="1000" dirty="0"/>
          </a:p>
          <a:p>
            <a:pPr marL="200025" marR="0" lvl="0" indent="-200025" algn="l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Community Liaison - focus on outreach to new and non-English speaking </a:t>
            </a:r>
            <a:r>
              <a:rPr lang="en-US" sz="2000" dirty="0" smtClean="0"/>
              <a:t>families</a:t>
            </a:r>
            <a:endParaRPr lang="en-US"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Shape 172"/>
          <p:cNvSpPr txBox="1">
            <a:spLocks noGrp="1"/>
          </p:cNvSpPr>
          <p:nvPr>
            <p:ph type="body" idx="2"/>
          </p:nvPr>
        </p:nvSpPr>
        <p:spPr>
          <a:xfrm>
            <a:off x="4992114" y="1488508"/>
            <a:ext cx="3815585" cy="475225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lvl="0" indent="-69850" rtl="0">
              <a:spcBef>
                <a:spcPts val="0"/>
              </a:spcBef>
              <a:buClr>
                <a:schemeClr val="dk1"/>
              </a:buClr>
              <a:buSzPct val="45833"/>
              <a:buFont typeface="Arial"/>
              <a:buNone/>
            </a:pPr>
            <a:r>
              <a:rPr lang="en-US" u="sng" dirty="0"/>
              <a:t>Next Steps: </a:t>
            </a:r>
          </a:p>
          <a:p>
            <a:pPr marL="285750" marR="0" lvl="0" indent="-285750" algn="l" rtl="0">
              <a:spcBef>
                <a:spcPts val="0"/>
              </a:spcBef>
              <a:buClrTx/>
              <a:buSzPct val="25000"/>
              <a:buFont typeface="Wingdings" charset="2"/>
              <a:buChar char="§"/>
            </a:pPr>
            <a:endParaRPr sz="1400" dirty="0"/>
          </a:p>
          <a:p>
            <a:pPr marL="230188" marR="0" lvl="0" indent="-230188" algn="l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Computer access for parents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in library</a:t>
            </a:r>
            <a:endParaRPr lang="en-US" sz="2000" dirty="0"/>
          </a:p>
          <a:p>
            <a:pPr marL="230188" marR="0" lvl="0" indent="-230188" algn="l" rtl="0">
              <a:spcBef>
                <a:spcPts val="0"/>
              </a:spcBef>
              <a:buClrTx/>
              <a:buSzPct val="100000"/>
              <a:buNone/>
            </a:pPr>
            <a:endParaRPr sz="1000" dirty="0"/>
          </a:p>
          <a:p>
            <a:pPr marL="230188" marR="0" lvl="0" indent="-230188" algn="l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 smtClean="0"/>
              <a:t>Increase parents subscriptions </a:t>
            </a:r>
            <a:br>
              <a:rPr lang="en-US" sz="2000" dirty="0" smtClean="0"/>
            </a:br>
            <a:r>
              <a:rPr lang="en-US" sz="2000" dirty="0" smtClean="0"/>
              <a:t>to </a:t>
            </a:r>
            <a:r>
              <a:rPr lang="en-US" sz="2000" dirty="0" err="1"/>
              <a:t>Peachjar</a:t>
            </a:r>
            <a:r>
              <a:rPr lang="en-US" sz="2000" dirty="0"/>
              <a:t> and site </a:t>
            </a:r>
            <a:r>
              <a:rPr lang="en-US" sz="2000" dirty="0" smtClean="0"/>
              <a:t>newsletter </a:t>
            </a:r>
            <a:endParaRPr lang="en-US" sz="2000" dirty="0"/>
          </a:p>
          <a:p>
            <a:pPr marL="230188" marR="0" lvl="0" indent="-230188" algn="l" rtl="0">
              <a:spcBef>
                <a:spcPts val="0"/>
              </a:spcBef>
              <a:buClrTx/>
              <a:buSzPct val="25000"/>
              <a:buNone/>
            </a:pPr>
            <a:endParaRPr sz="1000" dirty="0"/>
          </a:p>
          <a:p>
            <a:pPr marL="230188" marR="0" lvl="0" indent="-230188" algn="l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/>
              <a:t>Create awareness for parents on how to utilize the emailed </a:t>
            </a:r>
            <a:r>
              <a:rPr lang="en-US" sz="2000" dirty="0" smtClean="0"/>
              <a:t>communications </a:t>
            </a:r>
            <a:endParaRPr lang="en-US" sz="2000" dirty="0"/>
          </a:p>
          <a:p>
            <a:pPr marL="230188" marR="0" lvl="0" indent="-230188" algn="l" rtl="0">
              <a:spcBef>
                <a:spcPts val="0"/>
              </a:spcBef>
              <a:buClrTx/>
              <a:buSzPct val="25000"/>
              <a:buFont typeface="Wingdings" charset="2"/>
              <a:buChar char="§"/>
            </a:pPr>
            <a:endParaRPr sz="1000" dirty="0"/>
          </a:p>
          <a:p>
            <a:pPr marL="230188" marR="0" lvl="0" indent="-230188" algn="l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 smtClean="0"/>
              <a:t>Increase Parenting </a:t>
            </a:r>
            <a:r>
              <a:rPr lang="en-US" sz="2000" dirty="0"/>
              <a:t>Skills </a:t>
            </a:r>
            <a:r>
              <a:rPr lang="en-US" sz="2000" dirty="0" smtClean="0"/>
              <a:t>Classes</a:t>
            </a:r>
          </a:p>
          <a:p>
            <a:pPr marL="230188" marR="0" lvl="0" indent="-230188" algn="l" rtl="0">
              <a:spcBef>
                <a:spcPts val="0"/>
              </a:spcBef>
              <a:buClrTx/>
              <a:buSzPct val="100000"/>
              <a:buNone/>
            </a:pPr>
            <a:endParaRPr lang="en-US" sz="1000" dirty="0" smtClean="0"/>
          </a:p>
          <a:p>
            <a:pPr marL="230188" marR="0" lvl="0" indent="-230188" algn="l" rtl="0">
              <a:spcBef>
                <a:spcPts val="0"/>
              </a:spcBef>
              <a:buClrTx/>
              <a:buSzPct val="100000"/>
              <a:buFont typeface="Wingdings" charset="2"/>
              <a:buChar char="§"/>
            </a:pPr>
            <a:r>
              <a:rPr lang="en-US" sz="2000" dirty="0" smtClean="0"/>
              <a:t>Recruit more parents to LCAP meetings to get increased feedback</a:t>
            </a:r>
            <a:endParaRPr lang="en-US" sz="2000" dirty="0"/>
          </a:p>
        </p:txBody>
      </p:sp>
    </p:spTree>
  </p:cSld>
  <p:clrMapOvr>
    <a:masterClrMapping/>
  </p:clrMapOvr>
  <p:transition xmlns:p14="http://schemas.microsoft.com/office/powerpoint/2010/main" spd="slow">
    <p:fade/>
  </p:transition>
</p:sld>
</file>

<file path=ppt/theme/theme1.xml><?xml version="1.0" encoding="utf-8"?>
<a:theme xmlns:a="http://schemas.openxmlformats.org/drawingml/2006/main" name="Instruction master">
  <a:themeElements>
    <a:clrScheme name="CUSD LOGO COLORS">
      <a:dk1>
        <a:srgbClr val="000000"/>
      </a:dk1>
      <a:lt1>
        <a:srgbClr val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struction master">
  <a:themeElements>
    <a:clrScheme name="CUSD LOGO COLORS">
      <a:dk1>
        <a:srgbClr val="000000"/>
      </a:dk1>
      <a:lt1>
        <a:srgbClr val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677</Words>
  <Application>Microsoft Macintosh PowerPoint</Application>
  <PresentationFormat>On-screen Show (4:3)</PresentationFormat>
  <Paragraphs>96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Instruction master</vt:lpstr>
      <vt:lpstr>Instruction master</vt:lpstr>
      <vt:lpstr>Local Control &amp; Accountability Plan</vt:lpstr>
      <vt:lpstr>World Famous Castlemont Instructional Leadership Team</vt:lpstr>
      <vt:lpstr>Castlemont: Goal 1, Standards  </vt:lpstr>
      <vt:lpstr>Castlemont: Goal 2, Achievement </vt:lpstr>
      <vt:lpstr>Castlemont: Goal 3, Social/Emotional</vt:lpstr>
      <vt:lpstr>Castlemont: Goal 4: Parent Engagement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LCAP PRESENTATIONS</dc:title>
  <cp:lastModifiedBy>Marla Sanchez</cp:lastModifiedBy>
  <cp:revision>25</cp:revision>
  <dcterms:modified xsi:type="dcterms:W3CDTF">2016-05-20T22:43:33Z</dcterms:modified>
</cp:coreProperties>
</file>