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2" d="100"/>
          <a:sy n="112" d="100"/>
        </p:scale>
        <p:origin x="-944" y="-6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dirty="0" smtClean="0"/>
              <a:t>Item: LCAP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8E398-0065-EA48-A2C8-FD61583EA2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45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198C39-C05B-4F16-B34C-14FDF502E267}" type="datetimeFigureOut">
              <a:rPr lang="en-US" smtClean="0"/>
              <a:t>12/3/15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9424DE-654E-48C1-AA14-A8A9DE744A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544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Danielle -  Explain the process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319B23-F2A8-4BE4-935E-12A6B1F4FEB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865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4875" y="3124200"/>
            <a:ext cx="7315200" cy="180340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Gill Sans M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5048250"/>
            <a:ext cx="7315200" cy="97155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Gill Sans M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4875" y="3124200"/>
            <a:ext cx="238125" cy="18034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Gill Sans M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14400" y="5048250"/>
            <a:ext cx="228600" cy="969963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Gill Sans MT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200400"/>
            <a:ext cx="6858000" cy="16764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81915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103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09213B"/>
                </a:solidFill>
                <a:latin typeface="Gill Sans MT"/>
                <a:ea typeface="+mn-ea"/>
                <a:cs typeface="+mn-cs"/>
              </a:defRPr>
            </a:lvl1pPr>
          </a:lstStyle>
          <a:p>
            <a:pPr>
              <a:defRPr/>
            </a:pPr>
            <a:fld id="{F13485D9-1444-2D45-8456-6B16CF959DDC}" type="datetime1">
              <a:rPr lang="en-US"/>
              <a:pPr>
                <a:defRPr/>
              </a:pPr>
              <a:t>12/3/15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340475"/>
            <a:ext cx="457200" cy="365125"/>
          </a:xfrm>
        </p:spPr>
        <p:txBody>
          <a:bodyPr/>
          <a:lstStyle>
            <a:lvl1pPr algn="ctr">
              <a:defRPr smtClean="0">
                <a:solidFill>
                  <a:srgbClr val="F6BC1C"/>
                </a:solidFill>
              </a:defRPr>
            </a:lvl1pPr>
          </a:lstStyle>
          <a:p>
            <a:pPr>
              <a:defRPr/>
            </a:pPr>
            <a:fld id="{BA5C7FED-7EC7-E845-A12C-A3E4D33671F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651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44DB5-3BA2-0B4A-A212-EF73CC33108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535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rgbClr val="005294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rgbClr val="005294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59E91-9231-A542-88CA-AFB67C7AE7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531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Gill Sans M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09213B"/>
                </a:solidFill>
                <a:latin typeface="Gill Sans MT"/>
                <a:ea typeface="+mn-ea"/>
                <a:cs typeface="+mn-cs"/>
              </a:defRPr>
            </a:lvl1pPr>
          </a:lstStyle>
          <a:p>
            <a:pPr>
              <a:defRPr/>
            </a:pPr>
            <a:fld id="{49800E32-D57E-F94A-8901-1F838EFF1BBD}" type="datetime1">
              <a:rPr lang="en-US"/>
              <a:pPr>
                <a:defRPr/>
              </a:pPr>
              <a:t>12/3/15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C01D5-6C84-0443-8B84-A68A741CCD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901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Gill Sans MT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" name="Isosceles Triangle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Gill Sans MT"/>
            </a:endParaRP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09213B"/>
                </a:solidFill>
                <a:latin typeface="Gill Sans MT"/>
                <a:ea typeface="+mn-ea"/>
                <a:cs typeface="+mn-cs"/>
              </a:defRPr>
            </a:lvl1pPr>
          </a:lstStyle>
          <a:p>
            <a:pPr>
              <a:defRPr/>
            </a:pPr>
            <a:fld id="{E583C37A-8A89-EC47-A190-4BA24886CFBE}" type="datetime1">
              <a:rPr lang="en-US"/>
              <a:pPr>
                <a:defRPr/>
              </a:pPr>
              <a:t>12/3/15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45993-17B8-9B4D-92A7-326930AA0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953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Gill Sans MT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" name="Straight Connector 8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Gill Sans MT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7" name="Isosceles Triangle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Gill Sans M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09213B"/>
                </a:solidFill>
                <a:latin typeface="Gill Sans MT"/>
                <a:ea typeface="+mn-ea"/>
                <a:cs typeface="+mn-cs"/>
              </a:defRPr>
            </a:lvl1pPr>
          </a:lstStyle>
          <a:p>
            <a:pPr>
              <a:defRPr/>
            </a:pPr>
            <a:fld id="{2DF5E1EA-1DFC-3E4A-8718-8DCE4C538702}" type="datetime1">
              <a:rPr lang="en-US"/>
              <a:pPr>
                <a:defRPr/>
              </a:pPr>
              <a:t>12/3/15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7FC80-DB5F-AC48-B4AC-A245799C1A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735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09213B"/>
                </a:solidFill>
                <a:latin typeface="Gill Sans MT"/>
                <a:ea typeface="+mn-ea"/>
                <a:cs typeface="+mn-cs"/>
              </a:defRPr>
            </a:lvl1pPr>
          </a:lstStyle>
          <a:p>
            <a:pPr>
              <a:defRPr/>
            </a:pPr>
            <a:fld id="{341A4624-5658-A644-803D-FF79E68FCA3F}" type="datetime1">
              <a:rPr lang="en-US"/>
              <a:pPr>
                <a:defRPr/>
              </a:pPr>
              <a:t>12/3/15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975E0-155B-0043-97D9-225D695BE5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525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523038"/>
            <a:ext cx="3505200" cy="366712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dirty="0">
                <a:solidFill>
                  <a:srgbClr val="09213B"/>
                </a:solidFill>
                <a:latin typeface="Gill Sans M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229600" y="6553200"/>
            <a:ext cx="454025" cy="36195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09213B"/>
                </a:solidFill>
                <a:latin typeface="Gill Sans MT"/>
                <a:ea typeface="+mn-ea"/>
                <a:cs typeface="+mn-cs"/>
              </a:defRPr>
            </a:lvl1pPr>
          </a:lstStyle>
          <a:p>
            <a:pPr>
              <a:defRPr/>
            </a:pPr>
            <a:fld id="{12CA0A80-D041-1541-86EA-087C519DA6F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0" name="Straight Connector 27"/>
          <p:cNvSpPr>
            <a:spLocks noChangeShapeType="1"/>
          </p:cNvSpPr>
          <p:nvPr/>
        </p:nvSpPr>
        <p:spPr bwMode="auto">
          <a:xfrm>
            <a:off x="457200" y="6553200"/>
            <a:ext cx="8229600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Gill Sans MT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031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Gill Sans MT" charset="0"/>
              <a:ea typeface="ＭＳ Ｐゴシック" charset="0"/>
              <a:cs typeface="ＭＳ Ｐゴシック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charset="0"/>
          <a:ea typeface="ＭＳ Ｐゴシック" charset="0"/>
          <a:cs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charset="0"/>
          <a:ea typeface="ＭＳ Ｐゴシック" charset="0"/>
          <a:cs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charset="0"/>
          <a:ea typeface="ＭＳ Ｐゴシック" charset="0"/>
          <a:cs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charset="0"/>
          <a:ea typeface="ＭＳ Ｐゴシック" charset="0"/>
          <a:cs typeface="ＭＳ Ｐゴシック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charset="0"/>
          <a:ea typeface="ＭＳ Ｐゴシック" charset="0"/>
          <a:cs typeface="ＭＳ Ｐゴシック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charset="0"/>
          <a:ea typeface="ＭＳ Ｐゴシック" charset="0"/>
          <a:cs typeface="ＭＳ Ｐゴシック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charset="0"/>
          <a:ea typeface="ＭＳ Ｐゴシック" charset="0"/>
          <a:cs typeface="ＭＳ Ｐゴシック" charset="0"/>
        </a:defRPr>
      </a:lvl9pPr>
    </p:titleStyle>
    <p:bodyStyle>
      <a:lvl1pPr marL="273050" indent="-273050" algn="l" rtl="0" eaLnBrk="1" fontAlgn="base" hangingPunct="1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charset="0"/>
        <a:buChar char=""/>
        <a:defRPr sz="26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47688" indent="-273050" algn="l" rtl="0" eaLnBrk="1" fontAlgn="base" hangingPunct="1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charset="0"/>
        <a:buChar char=""/>
        <a:defRPr sz="2300" kern="1200">
          <a:solidFill>
            <a:schemeClr val="tx2"/>
          </a:solidFill>
          <a:latin typeface="+mn-lt"/>
          <a:ea typeface="ＭＳ Ｐゴシック" charset="0"/>
          <a:cs typeface="+mn-cs"/>
        </a:defRPr>
      </a:lvl2pPr>
      <a:lvl3pPr marL="822325" indent="-228600" algn="l" rtl="0" eaLnBrk="1" fontAlgn="base" hangingPunct="1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charset="0"/>
        <a:buChar char="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096963" indent="-228600" algn="l" rtl="0" eaLnBrk="1" fontAlgn="base" hangingPunct="1">
        <a:spcBef>
          <a:spcPts val="400"/>
        </a:spcBef>
        <a:spcAft>
          <a:spcPct val="0"/>
        </a:spcAft>
        <a:buClr>
          <a:srgbClr val="D9A517"/>
        </a:buClr>
        <a:buSzPct val="70000"/>
        <a:buFont typeface="Wingdings" charset="0"/>
        <a:buChar char="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371600" indent="-228600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charset="0"/>
        <a:buChar char=""/>
        <a:defRPr sz="16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2015 – 2016 </a:t>
            </a:r>
            <a:br>
              <a:rPr lang="en-US" dirty="0"/>
            </a:br>
            <a:r>
              <a:rPr lang="en-US" dirty="0"/>
              <a:t>Local Control </a:t>
            </a:r>
            <a:r>
              <a:rPr lang="en-US" dirty="0" smtClean="0"/>
              <a:t>and </a:t>
            </a:r>
            <a:br>
              <a:rPr lang="en-US" dirty="0" smtClean="0"/>
            </a:br>
            <a:r>
              <a:rPr lang="en-US" dirty="0" smtClean="0"/>
              <a:t>Accountability </a:t>
            </a:r>
            <a:r>
              <a:rPr lang="en-US" dirty="0"/>
              <a:t>Plan Process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Campbell Union School District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299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andrew\AppData\Local\Microsoft\Windows\Temporary Internet Files\Content.IE5\78FY11UZ\plan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22" b="5156"/>
          <a:stretch/>
        </p:blipFill>
        <p:spPr bwMode="auto">
          <a:xfrm>
            <a:off x="5486400" y="4698617"/>
            <a:ext cx="3352800" cy="1778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Local Control </a:t>
            </a:r>
            <a:r>
              <a:rPr lang="en-US" sz="3600" dirty="0" smtClean="0"/>
              <a:t>&amp; Accountability </a:t>
            </a:r>
            <a:r>
              <a:rPr lang="en-US" sz="3600" dirty="0"/>
              <a:t>Plan (LCAP</a:t>
            </a:r>
            <a:r>
              <a:rPr lang="en-US" sz="3600" dirty="0" smtClean="0"/>
              <a:t>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39240"/>
            <a:ext cx="8229600" cy="5013960"/>
          </a:xfrm>
        </p:spPr>
        <p:txBody>
          <a:bodyPr>
            <a:normAutofit/>
          </a:bodyPr>
          <a:lstStyle/>
          <a:p>
            <a:r>
              <a:rPr lang="en-US" dirty="0" smtClean="0"/>
              <a:t>Intent</a:t>
            </a:r>
          </a:p>
          <a:p>
            <a:pPr lvl="1"/>
            <a:r>
              <a:rPr lang="en-US" dirty="0" smtClean="0"/>
              <a:t>District and Community Input in Plan </a:t>
            </a:r>
            <a:r>
              <a:rPr lang="en-US" dirty="0"/>
              <a:t>D</a:t>
            </a:r>
            <a:r>
              <a:rPr lang="en-US" dirty="0" smtClean="0"/>
              <a:t>evelopment</a:t>
            </a:r>
          </a:p>
          <a:p>
            <a:pPr lvl="1"/>
            <a:r>
              <a:rPr lang="en-US" dirty="0" smtClean="0"/>
              <a:t>Transparency of Local Control Funding Formula $</a:t>
            </a:r>
          </a:p>
          <a:p>
            <a:pPr lvl="1"/>
            <a:r>
              <a:rPr lang="en-US" dirty="0" smtClean="0"/>
              <a:t>Oversite of the LCAP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State Board of Education LCAP Rubric		</a:t>
            </a:r>
          </a:p>
          <a:p>
            <a:pPr lvl="1"/>
            <a:r>
              <a:rPr lang="en-US" dirty="0" smtClean="0"/>
              <a:t>January/February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State Board of Education </a:t>
            </a:r>
            <a:br>
              <a:rPr lang="en-US" dirty="0" smtClean="0"/>
            </a:br>
            <a:r>
              <a:rPr lang="en-US" dirty="0" smtClean="0"/>
              <a:t>LCAP Template</a:t>
            </a:r>
          </a:p>
          <a:p>
            <a:pPr lvl="1"/>
            <a:r>
              <a:rPr lang="en-US" dirty="0" smtClean="0"/>
              <a:t>Late Spring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748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Role of the School Board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school board </a:t>
            </a:r>
            <a:r>
              <a:rPr lang="en-US" i="1" dirty="0"/>
              <a:t>must </a:t>
            </a:r>
            <a:r>
              <a:rPr lang="en-US" dirty="0"/>
              <a:t>“consult with teachers, principals, administrators, other school personnel, local bargaining units of the school district, parents, and pupils in developing a local control and accountability plan” (EC </a:t>
            </a:r>
            <a:r>
              <a:rPr lang="en-US" dirty="0" smtClean="0"/>
              <a:t>52060(g))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504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Role of the School Board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school board </a:t>
            </a:r>
            <a:r>
              <a:rPr lang="en-US" i="1" dirty="0"/>
              <a:t>must </a:t>
            </a:r>
            <a:r>
              <a:rPr lang="en-US" dirty="0"/>
              <a:t>hold at least one public hearing with an opportunity for public comment and recommendations regarding the specific actions and expenditures proposed in the LCAP or annual update (EC 52062(b)(1</a:t>
            </a:r>
            <a:r>
              <a:rPr lang="en-US" dirty="0" smtClean="0"/>
              <a:t>))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658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Role of the School Board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school board </a:t>
            </a:r>
            <a:r>
              <a:rPr lang="en-US" i="1" dirty="0"/>
              <a:t>must </a:t>
            </a:r>
            <a:r>
              <a:rPr lang="en-US" dirty="0"/>
              <a:t>adopt the LCAP or annual update and the district’s budget at a separate public meeting, with an opportunity for public comment and recommendations on the LCAP (EC 52062(b)(2</a:t>
            </a:r>
            <a:r>
              <a:rPr lang="en-US" dirty="0" smtClean="0"/>
              <a:t>))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523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spc="-40" dirty="0" smtClean="0"/>
              <a:t>LCAP Development Process</a:t>
            </a:r>
            <a:r>
              <a:rPr lang="en-US" sz="3600" spc="-40" dirty="0"/>
              <a:t> </a:t>
            </a:r>
            <a:r>
              <a:rPr lang="en-US" sz="3600" spc="-40" dirty="0" smtClean="0"/>
              <a:t>– 2015-16</a:t>
            </a:r>
            <a:endParaRPr lang="en-US" sz="3600" spc="-4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95400"/>
            <a:ext cx="3962400" cy="518160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b="1" dirty="0" smtClean="0"/>
              <a:t>January-February 2016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800" dirty="0" smtClean="0"/>
              <a:t>District-wide LCAP input meetings</a:t>
            </a:r>
            <a:endParaRPr lang="en-US" sz="2800" dirty="0"/>
          </a:p>
          <a:p>
            <a:pPr marL="40005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 smtClean="0"/>
              <a:t>January 12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dirty="0" smtClean="0"/>
              <a:t>9 – 10:30 AM </a:t>
            </a:r>
            <a:r>
              <a:rPr lang="en-US" sz="2200" dirty="0" smtClean="0"/>
              <a:t>(Busing Provided)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dirty="0" smtClean="0"/>
              <a:t>6:30 – 8:00 PM		</a:t>
            </a:r>
          </a:p>
          <a:p>
            <a:pPr marL="40005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 smtClean="0"/>
              <a:t>January 19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dirty="0" smtClean="0"/>
              <a:t>6:30 – 8:00 PM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800" dirty="0"/>
              <a:t>DELAC LCAP meeting </a:t>
            </a:r>
            <a:endParaRPr lang="en-US" sz="2800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800" dirty="0" smtClean="0"/>
              <a:t>Site based LCAP meetings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2"/>
          </p:nvPr>
        </p:nvSpPr>
        <p:spPr>
          <a:xfrm>
            <a:off x="4876800" y="1295400"/>
            <a:ext cx="4038600" cy="350520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 smtClean="0"/>
              <a:t>April</a:t>
            </a:r>
            <a:r>
              <a:rPr lang="en-US" b="1" dirty="0"/>
              <a:t>-May 2016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dirty="0"/>
              <a:t>LCAP drafts to Board for public </a:t>
            </a:r>
            <a:r>
              <a:rPr lang="en-US" dirty="0" smtClean="0"/>
              <a:t>hearings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700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/>
              <a:t>June 2016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dirty="0"/>
              <a:t>Completed LCAP (by June 1)</a:t>
            </a:r>
          </a:p>
        </p:txBody>
      </p:sp>
      <p:pic>
        <p:nvPicPr>
          <p:cNvPr id="3074" name="Picture 2" descr="C:\Users\eandrew\Pictures\Community_Meet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4171816"/>
            <a:ext cx="3276600" cy="245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531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Local Control &amp; Accountability Plan (LCAP)</a:t>
            </a:r>
            <a:endParaRPr lang="en-US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20343" b="27350"/>
          <a:stretch/>
        </p:blipFill>
        <p:spPr>
          <a:xfrm>
            <a:off x="1701800" y="2438400"/>
            <a:ext cx="5740400" cy="212062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1600200"/>
            <a:ext cx="822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charset="0"/>
                <a:ea typeface="ＭＳ Ｐゴシック" charset="0"/>
                <a:cs typeface="ＭＳ Ｐゴシック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charset="0"/>
                <a:ea typeface="ＭＳ Ｐゴシック" charset="0"/>
                <a:cs typeface="ＭＳ Ｐゴシック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charset="0"/>
                <a:ea typeface="ＭＳ Ｐゴシック" charset="0"/>
                <a:cs typeface="ＭＳ Ｐゴシック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charset="0"/>
                <a:ea typeface="ＭＳ Ｐゴシック" charset="0"/>
                <a:cs typeface="ＭＳ Ｐゴシック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charset="0"/>
                <a:ea typeface="ＭＳ Ｐゴシック" charset="0"/>
                <a:cs typeface="ＭＳ Ｐゴシック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charset="0"/>
                <a:ea typeface="ＭＳ Ｐゴシック" charset="0"/>
                <a:cs typeface="ＭＳ Ｐゴシック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en-US" sz="3600" b="1" dirty="0" smtClean="0"/>
              <a:t>Questions?    Comments?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4139123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uperintendent master">
  <a:themeElements>
    <a:clrScheme name="Custom 3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 2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Words>257</Words>
  <Application>Microsoft Macintosh PowerPoint</Application>
  <PresentationFormat>On-screen Show (4:3)</PresentationFormat>
  <Paragraphs>38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Superintendent master</vt:lpstr>
      <vt:lpstr>2015 – 2016  Local Control and  Accountability Plan Process</vt:lpstr>
      <vt:lpstr>Local Control &amp; Accountability Plan (LCAP)</vt:lpstr>
      <vt:lpstr>Role of the School Board</vt:lpstr>
      <vt:lpstr>Role of the School Board</vt:lpstr>
      <vt:lpstr>Role of the School Board</vt:lpstr>
      <vt:lpstr>LCAP Development Process – 2015-16</vt:lpstr>
      <vt:lpstr>Local Control &amp; Accountability Plan (LCAP)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Campbell Union School District</dc:title>
  <dc:creator>Eric Andrew</dc:creator>
  <cp:lastModifiedBy>Marla Sanchez</cp:lastModifiedBy>
  <cp:revision>13</cp:revision>
  <dcterms:created xsi:type="dcterms:W3CDTF">2015-12-01T16:52:17Z</dcterms:created>
  <dcterms:modified xsi:type="dcterms:W3CDTF">2015-12-03T16:25:32Z</dcterms:modified>
</cp:coreProperties>
</file>