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4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934200" cy="9220200"/>
  <p:embeddedFontLst>
    <p:embeddedFont>
      <p:font typeface="Gill Sans" panose="020B0502020104020203" pitchFamily="34" charset="-79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80A054-5C53-4EB9-8A6D-3F00D8A9ED86}">
  <a:tblStyle styleId="{9080A054-5C53-4EB9-8A6D-3F00D8A9ED8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708"/>
  </p:normalViewPr>
  <p:slideViewPr>
    <p:cSldViewPr snapToGrid="0">
      <p:cViewPr varScale="1">
        <p:scale>
          <a:sx n="118" d="100"/>
          <a:sy n="118" d="100"/>
        </p:scale>
        <p:origin x="944" y="1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04820" cy="461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300" tIns="46150" rIns="92300" bIns="4615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27775" y="0"/>
            <a:ext cx="3004820" cy="461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300" tIns="46150" rIns="92300" bIns="4615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60" cy="4149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300" tIns="46150" rIns="92300" bIns="4615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757590"/>
            <a:ext cx="3004820" cy="461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300" tIns="46150" rIns="92300" bIns="4615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20" cy="461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60" cy="414909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60" cy="414909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●"/>
            </a:pPr>
            <a:r>
              <a:rPr lang="en-US" sz="1400">
                <a:latin typeface="Arial"/>
                <a:ea typeface="Arial"/>
                <a:cs typeface="Arial"/>
                <a:sym typeface="Arial"/>
              </a:rPr>
              <a:t>Part of our annual planning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●"/>
            </a:pPr>
            <a:r>
              <a:rPr lang="en-US" sz="1400">
                <a:latin typeface="Arial"/>
                <a:ea typeface="Arial"/>
                <a:cs typeface="Arial"/>
                <a:sym typeface="Arial"/>
              </a:rPr>
              <a:t>Helps us understand what is important to the people affected by our decisions.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●"/>
            </a:pPr>
            <a:r>
              <a:rPr lang="en-US" sz="1400">
                <a:latin typeface="Arial"/>
                <a:ea typeface="Arial"/>
                <a:cs typeface="Arial"/>
                <a:sym typeface="Arial"/>
              </a:rPr>
              <a:t>Thoughtexchange is one of the ways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○"/>
            </a:pPr>
            <a:r>
              <a:rPr lang="en-US" sz="1400">
                <a:latin typeface="Arial"/>
                <a:ea typeface="Arial"/>
                <a:cs typeface="Arial"/>
                <a:sym typeface="Arial"/>
              </a:rPr>
              <a:t>an online tool that allows us to reach many more people and learn their thoughts and priorities.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●"/>
            </a:pPr>
            <a:r>
              <a:rPr lang="en-US" sz="1400">
                <a:latin typeface="Arial"/>
                <a:ea typeface="Arial"/>
                <a:cs typeface="Arial"/>
                <a:sym typeface="Arial"/>
              </a:rPr>
              <a:t>More Ratings = More Salient Thoughts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○"/>
            </a:pPr>
            <a:r>
              <a:rPr lang="en-US" sz="1400">
                <a:latin typeface="Arial"/>
                <a:ea typeface="Arial"/>
                <a:cs typeface="Arial"/>
                <a:sym typeface="Arial"/>
              </a:rPr>
              <a:t>We read all of the thoughts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○"/>
            </a:pPr>
            <a:r>
              <a:rPr lang="en-US" sz="1400">
                <a:latin typeface="Arial"/>
                <a:ea typeface="Arial"/>
                <a:cs typeface="Arial"/>
                <a:sym typeface="Arial"/>
              </a:rPr>
              <a:t>Can follow up on questions that arise</a:t>
            </a:r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7bbdca979c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700" cy="3457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Google Shape;55;g7bbdca979c_2_0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00" cy="414900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/>
              <a:t>People:  Average 1,000 parents (Less at holiday time- no surprise)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/>
              <a:t>Ratings: Average 23,000 for parents and staff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/>
              <a:t> 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/>
              <a:t>Parent/Community Participation</a:t>
            </a: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-US" sz="1400"/>
              <a:t>higher than what we used to get at on-site meetings</a:t>
            </a: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-US" sz="1400"/>
              <a:t>greater in range of topics and perspectives</a:t>
            </a: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-US" sz="1400"/>
              <a:t>about even with the previous 2 exchanges</a:t>
            </a:r>
            <a:endParaRPr sz="1400"/>
          </a:p>
        </p:txBody>
      </p:sp>
      <p:sp>
        <p:nvSpPr>
          <p:cNvPr id="56" name="Google Shape;56;g7bbdca979c_2_0:notes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00" cy="461100"/>
          </a:xfrm>
          <a:prstGeom prst="rect">
            <a:avLst/>
          </a:prstGeom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7bbdca979c_2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7bbdca979c_2_11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00" cy="414900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/>
              <a:t>District admins read all thoughts.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/>
              <a:t>Identify areas for action, clarification Each school leadership team will look through their respective results fo site-level themes.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4" name="Google Shape;64;g7bbdca979c_2_11:notes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00" cy="461100"/>
          </a:xfrm>
          <a:prstGeom prst="rect">
            <a:avLst/>
          </a:prstGeom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7bbdca979c_2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7bbdca979c_2_17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00" cy="414900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g7bbdca979c_2_17:notes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00" cy="461100"/>
          </a:xfrm>
          <a:prstGeom prst="rect">
            <a:avLst/>
          </a:prstGeom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bbdca979c_2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bbdca979c_2_23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00" cy="414900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g7bbdca979c_2_23:notes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00" cy="461100"/>
          </a:xfrm>
          <a:prstGeom prst="rect">
            <a:avLst/>
          </a:prstGeom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652f424bde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652f424bde_1_18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00" cy="414900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g652f424bde_1_18:notes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00" cy="461100"/>
          </a:xfrm>
          <a:prstGeom prst="rect">
            <a:avLst/>
          </a:prstGeom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bc16f52c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bc16f52c2_0_0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00" cy="414900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g7bc16f52c2_0_0:notes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00" cy="461100"/>
          </a:xfrm>
          <a:prstGeom prst="rect">
            <a:avLst/>
          </a:prstGeom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6ca5b70eec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6ca5b70eec_0_38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00" cy="414900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g6ca5b70eec_0_38:notes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00" cy="461100"/>
          </a:xfrm>
          <a:prstGeom prst="rect">
            <a:avLst/>
          </a:prstGeom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7baa5e5180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146800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7baa5e5180_0_1:notes"/>
          <p:cNvSpPr txBox="1">
            <a:spLocks noGrp="1"/>
          </p:cNvSpPr>
          <p:nvPr>
            <p:ph type="body" idx="1"/>
          </p:nvPr>
        </p:nvSpPr>
        <p:spPr>
          <a:xfrm>
            <a:off x="693420" y="4379595"/>
            <a:ext cx="5547300" cy="4149000"/>
          </a:xfrm>
          <a:prstGeom prst="rect">
            <a:avLst/>
          </a:prstGeom>
        </p:spPr>
        <p:txBody>
          <a:bodyPr spcFirstLastPara="1" wrap="square" lIns="92300" tIns="46150" rIns="92300" bIns="46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g7baa5e5180_0_1:notes"/>
          <p:cNvSpPr txBox="1">
            <a:spLocks noGrp="1"/>
          </p:cNvSpPr>
          <p:nvPr>
            <p:ph type="sldNum" idx="12"/>
          </p:nvPr>
        </p:nvSpPr>
        <p:spPr>
          <a:xfrm>
            <a:off x="3927775" y="8757590"/>
            <a:ext cx="3004800" cy="461100"/>
          </a:xfrm>
          <a:prstGeom prst="rect">
            <a:avLst/>
          </a:prstGeom>
        </p:spPr>
        <p:txBody>
          <a:bodyPr spcFirstLastPara="1" wrap="square" lIns="92300" tIns="46150" rIns="92300" bIns="461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1219200" y="2114550"/>
            <a:ext cx="6858000" cy="1543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ookman Old Style"/>
              <a:buNone/>
              <a:defRPr sz="3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1219200" y="3843337"/>
            <a:ext cx="685800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600"/>
              </a:spcBef>
              <a:spcAft>
                <a:spcPts val="0"/>
              </a:spcAft>
              <a:buSzPts val="1520"/>
              <a:buNone/>
              <a:defRPr sz="2000">
                <a:solidFill>
                  <a:schemeClr val="dk2"/>
                </a:solidFill>
                <a:latin typeface="Bookman Old Style"/>
                <a:ea typeface="Bookman Old Style"/>
                <a:cs typeface="Bookman Old Style"/>
                <a:sym typeface="Bookman Old Style"/>
              </a:defRPr>
            </a:lvl1pPr>
            <a:lvl2pPr lvl="1" algn="ctr">
              <a:spcBef>
                <a:spcPts val="500"/>
              </a:spcBef>
              <a:spcAft>
                <a:spcPts val="0"/>
              </a:spcAft>
              <a:buSzPts val="1368"/>
              <a:buNone/>
              <a:defRPr/>
            </a:lvl2pPr>
            <a:lvl3pPr lvl="2" algn="ctr">
              <a:spcBef>
                <a:spcPts val="500"/>
              </a:spcBef>
              <a:spcAft>
                <a:spcPts val="0"/>
              </a:spcAft>
              <a:buSzPts val="1368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SzPts val="1260"/>
              <a:buNone/>
              <a:defRPr/>
            </a:lvl4pPr>
            <a:lvl5pPr lvl="4" algn="ctr">
              <a:spcBef>
                <a:spcPts val="300"/>
              </a:spcBef>
              <a:spcAft>
                <a:spcPts val="0"/>
              </a:spcAft>
              <a:buSzPts val="1260"/>
              <a:buNone/>
              <a:defRPr/>
            </a:lvl5pPr>
            <a:lvl6pPr lvl="5" algn="ctr">
              <a:spcBef>
                <a:spcPts val="300"/>
              </a:spcBef>
              <a:spcAft>
                <a:spcPts val="0"/>
              </a:spcAft>
              <a:buSzPts val="1350"/>
              <a:buNone/>
              <a:defRPr/>
            </a:lvl6pPr>
            <a:lvl7pPr lvl="6" algn="ctr">
              <a:spcBef>
                <a:spcPts val="300"/>
              </a:spcBef>
              <a:spcAft>
                <a:spcPts val="0"/>
              </a:spcAft>
              <a:buSzPts val="1350"/>
              <a:buNone/>
              <a:defRPr/>
            </a:lvl7pPr>
            <a:lvl8pPr lvl="7" algn="ctr">
              <a:spcBef>
                <a:spcPts val="300"/>
              </a:spcBef>
              <a:spcAft>
                <a:spcPts val="0"/>
              </a:spcAft>
              <a:buSzPts val="1350"/>
              <a:buNone/>
              <a:defRPr/>
            </a:lvl8pPr>
            <a:lvl9pPr lvl="8" algn="ctr">
              <a:spcBef>
                <a:spcPts val="300"/>
              </a:spcBef>
              <a:spcAft>
                <a:spcPts val="0"/>
              </a:spcAft>
              <a:buSzPts val="135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904875" y="2057401"/>
            <a:ext cx="7315200" cy="1638776"/>
          </a:xfrm>
          <a:prstGeom prst="rect">
            <a:avLst/>
          </a:prstGeom>
          <a:noFill/>
          <a:ln w="952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8" name="Google Shape;18;p2"/>
          <p:cNvSpPr/>
          <p:nvPr/>
        </p:nvSpPr>
        <p:spPr>
          <a:xfrm>
            <a:off x="914400" y="3786187"/>
            <a:ext cx="7315200" cy="728663"/>
          </a:xfrm>
          <a:prstGeom prst="rect">
            <a:avLst/>
          </a:prstGeom>
          <a:noFill/>
          <a:ln w="952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904875" y="2057401"/>
            <a:ext cx="238125" cy="16387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" name="Google Shape;20;p2"/>
          <p:cNvSpPr/>
          <p:nvPr/>
        </p:nvSpPr>
        <p:spPr>
          <a:xfrm>
            <a:off x="914400" y="3786186"/>
            <a:ext cx="228600" cy="7269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21" name="Google Shape;21;p2" descr="CUSD-logo color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00800" y="133350"/>
            <a:ext cx="1828800" cy="1609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457200" y="114300"/>
            <a:ext cx="8229600" cy="742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8229600" cy="3829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5468" algn="l">
              <a:spcBef>
                <a:spcPts val="600"/>
              </a:spcBef>
              <a:spcAft>
                <a:spcPts val="0"/>
              </a:spcAft>
              <a:buSzPts val="1368"/>
              <a:buChar char="🞂"/>
              <a:defRPr/>
            </a:lvl1pPr>
            <a:lvl2pPr marL="914400" lvl="1" indent="-315468" algn="l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4041648" cy="3945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4424" algn="l">
              <a:spcBef>
                <a:spcPts val="600"/>
              </a:spcBef>
              <a:spcAft>
                <a:spcPts val="0"/>
              </a:spcAft>
              <a:buSzPts val="1824"/>
              <a:buChar char="🞂"/>
              <a:defRPr sz="2400"/>
            </a:lvl1pPr>
            <a:lvl2pPr marL="914400" lvl="1" indent="-315468" algn="l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2"/>
          </p:nvPr>
        </p:nvSpPr>
        <p:spPr>
          <a:xfrm>
            <a:off x="4632198" y="912114"/>
            <a:ext cx="4041648" cy="3945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4424" algn="l">
              <a:spcBef>
                <a:spcPts val="600"/>
              </a:spcBef>
              <a:spcAft>
                <a:spcPts val="0"/>
              </a:spcAft>
              <a:buSzPts val="1824"/>
              <a:buChar char="🞂"/>
              <a:defRPr sz="2400"/>
            </a:lvl1pPr>
            <a:lvl2pPr marL="914400" lvl="1" indent="-315468" algn="l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Google Shape;30;p5"/>
          <p:cNvCxnSpPr/>
          <p:nvPr/>
        </p:nvCxnSpPr>
        <p:spPr>
          <a:xfrm>
            <a:off x="457200" y="4914900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/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6324600" y="228600"/>
            <a:ext cx="2514600" cy="62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Gill Sans"/>
              <a:buNone/>
              <a:defRPr sz="2000" b="1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6324600" y="914400"/>
            <a:ext cx="2514600" cy="3829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37500"/>
              </a:lnSpc>
              <a:spcBef>
                <a:spcPts val="600"/>
              </a:spcBef>
              <a:spcAft>
                <a:spcPts val="0"/>
              </a:spcAft>
              <a:buSzPts val="1216"/>
              <a:buNone/>
              <a:defRPr sz="1600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12"/>
              <a:buNone/>
              <a:defRPr sz="1200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SzPts val="760"/>
              <a:buNone/>
              <a:defRPr sz="1000"/>
            </a:lvl3pPr>
            <a:lvl4pPr marL="1828800" lvl="3" indent="-228600" algn="l">
              <a:spcBef>
                <a:spcPts val="4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3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cxnSp>
        <p:nvCxnSpPr>
          <p:cNvPr id="37" name="Google Shape;37;p7"/>
          <p:cNvCxnSpPr/>
          <p:nvPr/>
        </p:nvCxnSpPr>
        <p:spPr>
          <a:xfrm>
            <a:off x="457200" y="4914900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cxnSp>
        <p:nvCxnSpPr>
          <p:cNvPr id="38" name="Google Shape;38;p7"/>
          <p:cNvCxnSpPr/>
          <p:nvPr/>
        </p:nvCxnSpPr>
        <p:spPr>
          <a:xfrm rot="5400000">
            <a:off x="3915025" y="2493169"/>
            <a:ext cx="452628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304800" y="228599"/>
            <a:ext cx="5715000" cy="4518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5468" algn="l">
              <a:spcBef>
                <a:spcPts val="600"/>
              </a:spcBef>
              <a:spcAft>
                <a:spcPts val="0"/>
              </a:spcAft>
              <a:buSzPts val="1368"/>
              <a:buChar char="🞂"/>
              <a:defRPr/>
            </a:lvl1pPr>
            <a:lvl2pPr marL="914400" lvl="1" indent="-315468" algn="l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114300"/>
            <a:ext cx="8229600" cy="742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Bookman Old Style"/>
              <a:buNone/>
              <a:defRPr sz="3200" b="0" i="0" u="none" strike="noStrike" cap="none">
                <a:solidFill>
                  <a:schemeClr val="dk2"/>
                </a:solidFill>
                <a:latin typeface="Bookman Old Style"/>
                <a:ea typeface="Bookman Old Style"/>
                <a:cs typeface="Bookman Old Style"/>
                <a:sym typeface="Bookman Old Sty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82296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4076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🞂"/>
              <a:defRPr sz="2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959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48"/>
              <a:buFont typeface="Noto Sans Symbols"/>
              <a:buChar char="🞂"/>
              <a:defRPr sz="23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25119" algn="l" rtl="0"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1520"/>
              <a:buFont typeface="Noto Sans Symbols"/>
              <a:buChar char="🞂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08610" algn="l" rtl="0">
              <a:spcBef>
                <a:spcPts val="400"/>
              </a:spcBef>
              <a:spcAft>
                <a:spcPts val="0"/>
              </a:spcAft>
              <a:buClr>
                <a:srgbClr val="D7A418"/>
              </a:buClr>
              <a:buSzPts val="126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29972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12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04800" algn="l" rtl="0"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200"/>
              <a:buFont typeface="Noto Sans Symbols"/>
              <a:buChar char="🞂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295275" algn="l" rtl="0"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050"/>
              <a:buFont typeface="Noto Sans Symbols"/>
              <a:buChar char="🞂"/>
              <a:defRPr sz="1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295275" algn="l" rtl="0"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050"/>
              <a:buFont typeface="Noto Sans Symbols"/>
              <a:buChar char="🞂"/>
              <a:defRPr sz="1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285750" algn="l" rtl="0"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900"/>
              <a:buFont typeface="Noto Sans Symbols"/>
              <a:buChar char="🞂"/>
              <a:defRPr sz="12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cxnSp>
        <p:nvCxnSpPr>
          <p:cNvPr id="12" name="Google Shape;12;p1"/>
          <p:cNvCxnSpPr/>
          <p:nvPr/>
        </p:nvCxnSpPr>
        <p:spPr>
          <a:xfrm>
            <a:off x="457200" y="4914900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cxnSp>
        <p:nvCxnSpPr>
          <p:cNvPr id="13" name="Google Shape;13;p1"/>
          <p:cNvCxnSpPr/>
          <p:nvPr/>
        </p:nvCxnSpPr>
        <p:spPr>
          <a:xfrm>
            <a:off x="457200" y="857250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ctrTitle"/>
          </p:nvPr>
        </p:nvSpPr>
        <p:spPr>
          <a:xfrm>
            <a:off x="1219200" y="2114550"/>
            <a:ext cx="6858000" cy="1543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Fall 2019 </a:t>
            </a:r>
            <a:r>
              <a:rPr lang="en-US" dirty="0" err="1"/>
              <a:t>Thoughtexchange</a:t>
            </a:r>
            <a:r>
              <a:rPr lang="en-US" dirty="0"/>
              <a:t> Results Overview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dirty="0"/>
              <a:t>LCAP Goal: Community Engagement</a:t>
            </a:r>
            <a:endParaRPr sz="2400" dirty="0"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Bookman Old Style"/>
              <a:buNone/>
            </a:pPr>
            <a:endParaRPr dirty="0"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1"/>
          </p:nvPr>
        </p:nvSpPr>
        <p:spPr>
          <a:xfrm>
            <a:off x="1219200" y="3843337"/>
            <a:ext cx="685800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406"/>
              <a:buNone/>
            </a:pPr>
            <a:r>
              <a:rPr lang="en-US" sz="1850"/>
              <a:t>Governing Board Presentation</a:t>
            </a:r>
            <a:endParaRPr sz="1850"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406"/>
              <a:buNone/>
            </a:pPr>
            <a:r>
              <a:rPr lang="en-US" sz="1850"/>
              <a:t>January 9, 2020</a:t>
            </a:r>
            <a:endParaRPr sz="185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457200" y="114300"/>
            <a:ext cx="8229600" cy="742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Bookman Old Style"/>
              <a:buNone/>
            </a:pPr>
            <a:r>
              <a:rPr lang="en-US"/>
              <a:t>LCAP GOAL: Stakeholder Engagement</a:t>
            </a:r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8229600" cy="38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i="1" dirty="0">
                <a:latin typeface="Arial"/>
                <a:ea typeface="Arial"/>
                <a:cs typeface="Arial"/>
                <a:sym typeface="Arial"/>
              </a:rPr>
              <a:t>Fully engage parents/guardians, students and the community in support of student educational outcomes.</a:t>
            </a:r>
            <a:endParaRPr sz="1800" i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800" i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 err="1">
                <a:latin typeface="Arial"/>
                <a:ea typeface="Arial"/>
                <a:cs typeface="Arial"/>
                <a:sym typeface="Arial"/>
              </a:rPr>
              <a:t>Thoughtexchange</a:t>
            </a:r>
            <a:endParaRPr sz="1800" b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One of the ways we elicit feedback</a:t>
            </a:r>
            <a:br>
              <a:rPr lang="en-US" sz="1800" dirty="0">
                <a:latin typeface="Arial"/>
                <a:ea typeface="Arial"/>
                <a:cs typeface="Arial"/>
                <a:sym typeface="Arial"/>
              </a:rPr>
            </a:b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from stakeholders</a:t>
            </a:r>
            <a:endParaRPr sz="18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One open question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;</a:t>
            </a: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many thoughts</a:t>
            </a:r>
            <a:endParaRPr sz="18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Results are </a:t>
            </a:r>
            <a:r>
              <a:rPr lang="en-US" sz="18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one of many measures</a:t>
            </a: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used to update/develop LCAPs</a:t>
            </a: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" name="Google Shape;52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9474" y="1715729"/>
            <a:ext cx="3980725" cy="165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>
            <a:spLocks noGrp="1"/>
          </p:cNvSpPr>
          <p:nvPr>
            <p:ph type="title"/>
          </p:nvPr>
        </p:nvSpPr>
        <p:spPr>
          <a:xfrm>
            <a:off x="457200" y="114300"/>
            <a:ext cx="8229600" cy="742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Participation Observations </a:t>
            </a:r>
            <a:endParaRPr/>
          </a:p>
        </p:txBody>
      </p:sp>
      <p:graphicFrame>
        <p:nvGraphicFramePr>
          <p:cNvPr id="59" name="Google Shape;59;p10"/>
          <p:cNvGraphicFramePr/>
          <p:nvPr/>
        </p:nvGraphicFramePr>
        <p:xfrm>
          <a:off x="269025" y="922940"/>
          <a:ext cx="6016150" cy="4197600"/>
        </p:xfrm>
        <a:graphic>
          <a:graphicData uri="http://schemas.openxmlformats.org/drawingml/2006/table">
            <a:tbl>
              <a:tblPr>
                <a:noFill/>
                <a:tableStyleId>{9080A054-5C53-4EB9-8A6D-3F00D8A9ED86}</a:tableStyleId>
              </a:tblPr>
              <a:tblGrid>
                <a:gridCol w="186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6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2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8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9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Jan. &amp; April 2018</a:t>
                      </a:r>
                      <a:endParaRPr sz="1600" b="1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Parents</a:t>
                      </a:r>
                      <a:endParaRPr sz="1600" b="1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Staff</a:t>
                      </a:r>
                      <a:endParaRPr sz="1600" b="1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Students 3-8</a:t>
                      </a:r>
                      <a:endParaRPr sz="1600" b="1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People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1,077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300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5,113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Thoughts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2,703*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13,740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Ratings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25,756*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267,944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Dec.-Jan. 2019</a:t>
                      </a:r>
                      <a:endParaRPr sz="1600" b="1"/>
                    </a:p>
                  </a:txBody>
                  <a:tcPr marL="68575" marR="68575" marT="91425" marB="91425"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Parents</a:t>
                      </a:r>
                      <a:endParaRPr sz="1600" b="1"/>
                    </a:p>
                  </a:txBody>
                  <a:tcPr marL="68575" marR="68575" marT="91425" marB="91425"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Staff</a:t>
                      </a:r>
                      <a:endParaRPr sz="1600" b="1"/>
                    </a:p>
                  </a:txBody>
                  <a:tcPr marL="68575" marR="68575" marT="91425" marB="91425"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Students 3-8</a:t>
                      </a:r>
                      <a:endParaRPr sz="1600" b="1"/>
                    </a:p>
                  </a:txBody>
                  <a:tcPr marL="68575" marR="68575" marT="91425" marB="91425"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People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947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325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3,825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Thoughts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1,005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426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10,006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Ratings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11,355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9,182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216,931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Oct.-Nov. 2019</a:t>
                      </a:r>
                      <a:endParaRPr sz="1600" b="1"/>
                    </a:p>
                  </a:txBody>
                  <a:tcPr marL="68575" marR="68575" marT="91425" marB="91425"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Parents</a:t>
                      </a:r>
                      <a:endParaRPr sz="1600" b="1"/>
                    </a:p>
                  </a:txBody>
                  <a:tcPr marL="68575" marR="68575" marT="91425" marB="91425"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Staff</a:t>
                      </a:r>
                      <a:endParaRPr sz="1600" b="1"/>
                    </a:p>
                  </a:txBody>
                  <a:tcPr marL="68575" marR="68575" marT="91425" marB="91425"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/>
                        <a:t>Students 3-8</a:t>
                      </a:r>
                      <a:endParaRPr sz="1600" b="1"/>
                    </a:p>
                  </a:txBody>
                  <a:tcPr marL="68575" marR="68575" marT="91425" marB="91425"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People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1,024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539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3,933</a:t>
                      </a:r>
                      <a:endParaRPr sz="1600"/>
                    </a:p>
                  </a:txBody>
                  <a:tcPr marL="68575" marR="68575" marT="91425" marB="91425"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Thoughts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995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484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8,282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9800">
                <a:tc>
                  <a:txBody>
                    <a:bodyPr/>
                    <a:lstStyle/>
                    <a:p>
                      <a:pPr marL="457200" lvl="0" indent="0" algn="l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Ratings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17,352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5,760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238,610</a:t>
                      </a:r>
                      <a:endParaRPr sz="1600"/>
                    </a:p>
                  </a:txBody>
                  <a:tcPr marL="68575" marR="68575" marT="91425" marB="91425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0" name="Google Shape;60;p10"/>
          <p:cNvSpPr txBox="1"/>
          <p:nvPr/>
        </p:nvSpPr>
        <p:spPr>
          <a:xfrm>
            <a:off x="6625725" y="869700"/>
            <a:ext cx="2178300" cy="4151700"/>
          </a:xfrm>
          <a:prstGeom prst="rect">
            <a:avLst/>
          </a:prstGeom>
          <a:solidFill>
            <a:srgbClr val="FFE599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dirty="0">
                <a:solidFill>
                  <a:schemeClr val="dk1"/>
                </a:solidFill>
              </a:rPr>
              <a:t>Learning curve</a:t>
            </a:r>
            <a:endParaRPr sz="1800" b="1" dirty="0">
              <a:solidFill>
                <a:schemeClr val="dk1"/>
              </a:solidFill>
            </a:endParaRPr>
          </a:p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1" dirty="0">
              <a:solidFill>
                <a:schemeClr val="dk1"/>
              </a:solidFill>
            </a:endParaRPr>
          </a:p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dirty="0">
                <a:solidFill>
                  <a:schemeClr val="dk1"/>
                </a:solidFill>
              </a:rPr>
              <a:t>Different times </a:t>
            </a:r>
            <a:br>
              <a:rPr lang="en-US" sz="1800" b="1" dirty="0">
                <a:solidFill>
                  <a:schemeClr val="dk1"/>
                </a:solidFill>
              </a:rPr>
            </a:br>
            <a:r>
              <a:rPr lang="en-US" sz="1800" b="1" dirty="0">
                <a:solidFill>
                  <a:schemeClr val="dk1"/>
                </a:solidFill>
              </a:rPr>
              <a:t>of year</a:t>
            </a:r>
            <a:endParaRPr sz="1800" b="1" dirty="0">
              <a:solidFill>
                <a:schemeClr val="dk1"/>
              </a:solidFill>
            </a:endParaRPr>
          </a:p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/>
          </a:p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/>
              <a:t>Year 1:</a:t>
            </a:r>
            <a:r>
              <a:rPr lang="en-US" sz="1800" dirty="0"/>
              <a:t> </a:t>
            </a:r>
            <a:endParaRPr sz="1800" dirty="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-"/>
            </a:pPr>
            <a:r>
              <a:rPr lang="en-US" sz="1600" dirty="0"/>
              <a:t>All groups answered same questions</a:t>
            </a:r>
            <a:br>
              <a:rPr lang="en-US" sz="1600" dirty="0"/>
            </a:br>
            <a:endParaRPr sz="1600" dirty="0"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-"/>
            </a:pPr>
            <a:r>
              <a:rPr lang="en-US" sz="1600" dirty="0"/>
              <a:t>Adults in Jan., Students in April</a:t>
            </a:r>
            <a:br>
              <a:rPr lang="en-US" sz="1600" dirty="0"/>
            </a:br>
            <a:r>
              <a:rPr lang="en-US" sz="1600" dirty="0"/>
              <a:t>(* Includes staff)</a:t>
            </a:r>
            <a:endParaRPr sz="1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District Themes: Parents/Community </a:t>
            </a:r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4041600" cy="3945600"/>
          </a:xfrm>
          <a:prstGeom prst="rect">
            <a:avLst/>
          </a:prstGeom>
          <a:noFill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2019-20 PLUS!</a:t>
            </a:r>
            <a:endParaRPr sz="2000" b="1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60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Seesaw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Supplemental programs (art, gardens, project cornerstone)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Focus on future-ready skills (empathy, collaboration, etc.)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2"/>
          </p:nvPr>
        </p:nvSpPr>
        <p:spPr>
          <a:xfrm>
            <a:off x="4632198" y="912114"/>
            <a:ext cx="4041600" cy="3945600"/>
          </a:xfrm>
          <a:prstGeom prst="rect">
            <a:avLst/>
          </a:prstGeom>
          <a:noFill/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2019-20 DELTA</a:t>
            </a:r>
            <a:endParaRPr sz="2000" b="1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60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after-school programs and interventions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Improve lunches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programs for advanced learners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5558FC-E8E9-C544-8DB1-36E16B3E33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703" r="3200"/>
          <a:stretch/>
        </p:blipFill>
        <p:spPr>
          <a:xfrm>
            <a:off x="2954171" y="3056564"/>
            <a:ext cx="3235658" cy="185601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District Themes: Staff</a:t>
            </a:r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4041600" cy="3945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2019-20 PLUS</a:t>
            </a:r>
            <a:endParaRPr sz="2000" b="1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60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Site-based Professional Development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Increased shared leadership and decision making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Teaming and collaboration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2"/>
          </p:nvPr>
        </p:nvSpPr>
        <p:spPr>
          <a:xfrm>
            <a:off x="4632198" y="912114"/>
            <a:ext cx="4041600" cy="3945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2019-20 DELTA</a:t>
            </a:r>
            <a:endParaRPr sz="2000" b="1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60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of items under “Plus” 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intervention support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PLC time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D57AA6-3F59-434D-B58F-00A028736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0989" y="2579479"/>
            <a:ext cx="3744018" cy="22782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District-wide Themes: Students</a:t>
            </a:r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4041600" cy="3945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2019-20 PLUS</a:t>
            </a:r>
            <a:endParaRPr sz="2000" b="1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60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Field trips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PE/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Playworks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Various programs (e.g. Mystery Science, AVID,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Kahoot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, afterschool programs)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3"/>
          <p:cNvSpPr txBox="1">
            <a:spLocks noGrp="1"/>
          </p:cNvSpPr>
          <p:nvPr>
            <p:ph type="body" idx="2"/>
          </p:nvPr>
        </p:nvSpPr>
        <p:spPr>
          <a:xfrm>
            <a:off x="4632198" y="912114"/>
            <a:ext cx="4041600" cy="3945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2019-20 DELTA</a:t>
            </a:r>
            <a:endParaRPr sz="2000" b="1" dirty="0">
              <a:latin typeface="Arial"/>
              <a:ea typeface="Arial"/>
              <a:cs typeface="Arial"/>
              <a:sym typeface="Arial"/>
            </a:endParaRPr>
          </a:p>
          <a:p>
            <a:pPr lvl="0"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of items under “Plus” </a:t>
            </a: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Cafeteria food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4424" algn="l" rtl="0">
              <a:spcBef>
                <a:spcPts val="0"/>
              </a:spcBef>
              <a:spcAft>
                <a:spcPts val="0"/>
              </a:spcAft>
              <a:buSzPts val="1824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Longer breaks/recess/lunch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10E525-EE70-FB4A-907E-D52FA81AD0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627" y="2588078"/>
            <a:ext cx="4365171" cy="218258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>
            <a:spLocks noGrp="1"/>
          </p:cNvSpPr>
          <p:nvPr>
            <p:ph type="title"/>
          </p:nvPr>
        </p:nvSpPr>
        <p:spPr>
          <a:xfrm>
            <a:off x="457200" y="114300"/>
            <a:ext cx="8229600" cy="742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 District Used Past Results</a:t>
            </a:r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body" idx="1"/>
          </p:nvPr>
        </p:nvSpPr>
        <p:spPr>
          <a:xfrm>
            <a:off x="457200" y="914404"/>
            <a:ext cx="7385100" cy="3410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Top thoughts in Past Exchanges: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spcBef>
                <a:spcPts val="600"/>
              </a:spcBef>
              <a:spcAft>
                <a:spcPts val="0"/>
              </a:spcAft>
              <a:buSzPts val="2200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field trips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Social-Emotional Learning (SEL)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More parent education opportunities</a:t>
            </a:r>
            <a:br>
              <a:rPr lang="en-US" sz="2000" dirty="0">
                <a:latin typeface="Arial"/>
                <a:ea typeface="Arial"/>
                <a:cs typeface="Arial"/>
                <a:sym typeface="Arial"/>
              </a:rPr>
            </a:b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LCAPs show: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spcBef>
                <a:spcPts val="600"/>
              </a:spcBef>
              <a:spcAft>
                <a:spcPts val="0"/>
              </a:spcAft>
              <a:buSzPts val="2200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Funds allocated for field trips at district and site level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Increased SEL supports/training for schools and staff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●"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Increased parent ed. through partnerships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title"/>
          </p:nvPr>
        </p:nvSpPr>
        <p:spPr>
          <a:xfrm>
            <a:off x="457200" y="114300"/>
            <a:ext cx="8229600" cy="742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Using &amp; Sharing the Feedback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8229600" cy="3829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Review and analyze district and school-level feedback.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Share reports – schools and district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91440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○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Student Groups: Student Advisory Groups (School &amp; Supt)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91440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○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Parent/Community Groups: Supt’s Parent Advisory Committee, DELAC, Site Councils, etc.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91440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○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Staff Groups: Instructional Leadership Teams, Faculty Senate, Bargaining Units, etc.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Incorporate feedback into LCAPs and budget development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Communicate to families/public (web, newsletters, meetings)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91440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○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Sites to track how they used the feedback and communicate what changes were made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92;p14">
            <a:extLst>
              <a:ext uri="{FF2B5EF4-FFF2-40B4-BE49-F238E27FC236}">
                <a16:creationId xmlns:a16="http://schemas.microsoft.com/office/drawing/2014/main" id="{4ECEE1F0-CA20-0A4B-B9FA-CDA89A3D9AB4}"/>
              </a:ext>
            </a:extLst>
          </p:cNvPr>
          <p:cNvSpPr txBox="1"/>
          <p:nvPr/>
        </p:nvSpPr>
        <p:spPr>
          <a:xfrm>
            <a:off x="827313" y="4441370"/>
            <a:ext cx="7999761" cy="461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i="1" dirty="0">
                <a:solidFill>
                  <a:schemeClr val="dk1"/>
                </a:solidFill>
              </a:rPr>
              <a:t>Example of use is in an upcoming presentation.</a:t>
            </a:r>
            <a:endParaRPr i="1" dirty="0">
              <a:solidFill>
                <a:schemeClr val="dk1"/>
              </a:solidFill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>
            <a:spLocks noGrp="1"/>
          </p:cNvSpPr>
          <p:nvPr>
            <p:ph type="title"/>
          </p:nvPr>
        </p:nvSpPr>
        <p:spPr>
          <a:xfrm>
            <a:off x="457200" y="114300"/>
            <a:ext cx="8229600" cy="742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Timeline</a:t>
            </a:r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8229600" cy="4007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55600" algn="l" rtl="0">
              <a:spcBef>
                <a:spcPts val="600"/>
              </a:spcBef>
              <a:spcAft>
                <a:spcPts val="0"/>
              </a:spcAft>
              <a:buSzPts val="2000"/>
              <a:buFont typeface="Arial"/>
              <a:buChar char="●"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December 2019: 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Generate reports; Administrators review/analyze data and plan communication rollout at sites; Share with Superintendent Parent Advisory Committee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SzPts val="2000"/>
              <a:buFont typeface="Arial"/>
              <a:buChar char="●"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January 2020: 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Results published on District website and newsletters; School admins begin sharing data with key groups (staff, parents, students)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1000"/>
              </a:spcAft>
              <a:buSzPts val="2000"/>
              <a:buFont typeface="Arial"/>
              <a:buChar char="●"/>
            </a:pP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January – May 2020: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Site leadership teams use the feedback along with other data to develop school plans; Communicate to stakeholders what decisions were made.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457200" y="114300"/>
            <a:ext cx="8229600" cy="742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Next Steps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457200" y="914400"/>
            <a:ext cx="8229600" cy="4012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l" rtl="0">
              <a:spcBef>
                <a:spcPts val="600"/>
              </a:spcBef>
              <a:spcAft>
                <a:spcPts val="0"/>
              </a:spcAft>
              <a:buSzPts val="2400"/>
              <a:buAutoNum type="arabicPeriod"/>
            </a:pPr>
            <a:r>
              <a:rPr lang="en-US" sz="2000" dirty="0">
                <a:latin typeface="+mn-lt"/>
              </a:rPr>
              <a:t>Increase participation among parents/community</a:t>
            </a:r>
            <a:endParaRPr sz="2000" dirty="0">
              <a:latin typeface="+mn-lt"/>
            </a:endParaRPr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lphaLcPeriod"/>
            </a:pPr>
            <a:r>
              <a:rPr lang="en-US" sz="2000" dirty="0">
                <a:latin typeface="+mn-lt"/>
              </a:rPr>
              <a:t>Devices available at school events</a:t>
            </a:r>
            <a:endParaRPr sz="2000" dirty="0">
              <a:latin typeface="+mn-lt"/>
            </a:endParaRPr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lphaLcPeriod"/>
            </a:pPr>
            <a:r>
              <a:rPr lang="en-US" sz="2000" dirty="0">
                <a:latin typeface="+mn-lt"/>
              </a:rPr>
              <a:t>Community liaison support</a:t>
            </a:r>
            <a:endParaRPr sz="2000" dirty="0">
              <a:latin typeface="+mn-lt"/>
            </a:endParaRPr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lphaLcPeriod"/>
            </a:pPr>
            <a:r>
              <a:rPr lang="en-US" sz="2000" dirty="0">
                <a:latin typeface="+mn-lt"/>
              </a:rPr>
              <a:t>Avoid holiday scheduling</a:t>
            </a:r>
            <a:endParaRPr sz="2000" dirty="0">
              <a:latin typeface="+mn-lt"/>
            </a:endParaRPr>
          </a:p>
          <a:p>
            <a:pPr marL="457200" lvl="0" indent="-381000" algn="l" rtl="0">
              <a:spcBef>
                <a:spcPts val="1200"/>
              </a:spcBef>
              <a:spcAft>
                <a:spcPts val="0"/>
              </a:spcAft>
              <a:buSzPts val="2400"/>
              <a:buAutoNum type="arabicPeriod"/>
            </a:pPr>
            <a:r>
              <a:rPr lang="en-US" sz="2000" dirty="0">
                <a:latin typeface="+mn-lt"/>
              </a:rPr>
              <a:t>Enhance communication</a:t>
            </a:r>
            <a:endParaRPr sz="2000" dirty="0">
              <a:latin typeface="+mn-lt"/>
            </a:endParaRPr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lphaLcPeriod"/>
            </a:pPr>
            <a:r>
              <a:rPr lang="en-US" sz="2000" dirty="0">
                <a:latin typeface="+mn-lt"/>
              </a:rPr>
              <a:t>Provide communication tools and schedule for 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schools to share how input is used in decision making</a:t>
            </a:r>
            <a:endParaRPr sz="2000" dirty="0">
              <a:latin typeface="+mn-lt"/>
            </a:endParaRPr>
          </a:p>
          <a:p>
            <a:pPr marL="457200" lvl="0" indent="-381000" algn="l" rtl="0"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400"/>
              <a:buAutoNum type="arabicPeriod"/>
            </a:pPr>
            <a:r>
              <a:rPr lang="en-US" sz="2000" dirty="0">
                <a:solidFill>
                  <a:schemeClr val="dk1"/>
                </a:solidFill>
                <a:latin typeface="+mn-lt"/>
              </a:rPr>
              <a:t>Expand </a:t>
            </a:r>
            <a:r>
              <a:rPr lang="en-US" sz="2000" dirty="0" err="1">
                <a:solidFill>
                  <a:schemeClr val="dk1"/>
                </a:solidFill>
                <a:latin typeface="+mn-lt"/>
              </a:rPr>
              <a:t>Thoughtexchange</a:t>
            </a:r>
            <a:r>
              <a:rPr lang="en-US" sz="2000" dirty="0">
                <a:solidFill>
                  <a:schemeClr val="dk1"/>
                </a:solidFill>
                <a:latin typeface="+mn-lt"/>
              </a:rPr>
              <a:t> use at school level</a:t>
            </a:r>
            <a:endParaRPr sz="2000" dirty="0">
              <a:solidFill>
                <a:schemeClr val="dk1"/>
              </a:solidFill>
              <a:latin typeface="+mn-lt"/>
            </a:endParaRPr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AutoNum type="alphaLcPeriod"/>
            </a:pPr>
            <a:r>
              <a:rPr lang="en-US" sz="2000" dirty="0">
                <a:solidFill>
                  <a:schemeClr val="dk2"/>
                </a:solidFill>
                <a:latin typeface="+mn-lt"/>
              </a:rPr>
              <a:t>Allow for more site-based inquiries</a:t>
            </a:r>
            <a:endParaRPr sz="2000" dirty="0">
              <a:solidFill>
                <a:schemeClr val="dk2"/>
              </a:solidFill>
              <a:latin typeface="+mn-lt"/>
            </a:endParaRPr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AutoNum type="alphaLcPeriod"/>
            </a:pPr>
            <a:r>
              <a:rPr lang="en-US" sz="2000" dirty="0">
                <a:solidFill>
                  <a:schemeClr val="dk2"/>
                </a:solidFill>
                <a:latin typeface="+mn-lt"/>
              </a:rPr>
              <a:t>More targeted feedback</a:t>
            </a:r>
            <a:endParaRPr sz="2000" dirty="0">
              <a:latin typeface="+mn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6F482-1B3D-A54B-8A70-9FE66C7FD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Reports Go Live in January 2020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DD1175-BF60-9E43-8BB4-F8A4780C8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262742"/>
            <a:ext cx="8229600" cy="3480707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u="sng" dirty="0"/>
              <a:t>Parent-Community Voice</a:t>
            </a:r>
          </a:p>
          <a:p>
            <a:pPr marL="141732" indent="0">
              <a:buNone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u="sng" dirty="0"/>
              <a:t>Student Voice</a:t>
            </a:r>
          </a:p>
          <a:p>
            <a:pPr marL="141732" indent="0">
              <a:buNone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u="sng" dirty="0"/>
              <a:t>Staff Voice</a:t>
            </a:r>
            <a:endParaRPr lang="en-US" dirty="0"/>
          </a:p>
          <a:p>
            <a:pPr marL="141732" indent="0">
              <a:buNone/>
            </a:pPr>
            <a:endParaRPr lang="en-US" dirty="0"/>
          </a:p>
        </p:txBody>
      </p:sp>
      <p:pic>
        <p:nvPicPr>
          <p:cNvPr id="1028" name="Picture 4" descr="https://lh3.googleusercontent.com/N3q1v4tBJpdMjcjNjYh4oUY_QVAyPz9ZLVXIEg421NvjbLUxkhxw2ngQZwfCcXrsJe2CBRjd5sV2h1ckNlKjzTVj0_Q4OI8tV1AqbJyj-pwYYmsVDMUvt_nDVYTzpOEyh6ZR3lYP0Xk">
            <a:extLst>
              <a:ext uri="{FF2B5EF4-FFF2-40B4-BE49-F238E27FC236}">
                <a16:creationId xmlns:a16="http://schemas.microsoft.com/office/drawing/2014/main" id="{6E89322A-C0F6-9F43-A50A-A57581277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924" y="1790700"/>
            <a:ext cx="4202876" cy="280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77892"/>
      </p:ext>
    </p:extLst>
  </p:cSld>
  <p:clrMapOvr>
    <a:masterClrMapping/>
  </p:clrMapOvr>
</p:sld>
</file>

<file path=ppt/theme/theme1.xml><?xml version="1.0" encoding="utf-8"?>
<a:theme xmlns:a="http://schemas.openxmlformats.org/drawingml/2006/main" name="Superintendent master">
  <a:themeElements>
    <a:clrScheme name="CUSD LOGO COLORS">
      <a:dk1>
        <a:srgbClr val="000000"/>
      </a:dk1>
      <a:lt1>
        <a:srgbClr val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634</Words>
  <Application>Microsoft Macintosh PowerPoint</Application>
  <PresentationFormat>On-screen Show (16:9)</PresentationFormat>
  <Paragraphs>158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Arial</vt:lpstr>
      <vt:lpstr>Gill Sans</vt:lpstr>
      <vt:lpstr>Bookman Old Style</vt:lpstr>
      <vt:lpstr>Noto Sans Symbols</vt:lpstr>
      <vt:lpstr>Superintendent master</vt:lpstr>
      <vt:lpstr>Fall 2019 Thoughtexchange Results Overview LCAP Goal: Community Engagement </vt:lpstr>
      <vt:lpstr>LCAP GOAL: Stakeholder Engagement</vt:lpstr>
      <vt:lpstr>Participation Observations </vt:lpstr>
      <vt:lpstr>District Themes: Parents/Community </vt:lpstr>
      <vt:lpstr>District Themes: Staff</vt:lpstr>
      <vt:lpstr>District-wide Themes: Students</vt:lpstr>
      <vt:lpstr>How District Used Past Results</vt:lpstr>
      <vt:lpstr>Using &amp; Sharing the Feedback</vt:lpstr>
      <vt:lpstr>Timeline</vt:lpstr>
      <vt:lpstr>Next Steps</vt:lpstr>
      <vt:lpstr>Public Reports Go Live in January 2020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Fall 2019 Thoughtexchange Results Overview LCAP Goal: Community Engagement </dc:title>
  <cp:lastModifiedBy>Microsoft Office User</cp:lastModifiedBy>
  <cp:revision>3</cp:revision>
  <dcterms:modified xsi:type="dcterms:W3CDTF">2019-12-20T22:39:32Z</dcterms:modified>
</cp:coreProperties>
</file>