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61" r:id="rId1"/>
  </p:sldMasterIdLst>
  <p:notesMasterIdLst>
    <p:notesMasterId r:id="rId4"/>
  </p:notesMasterIdLst>
  <p:sldIdLst>
    <p:sldId id="269" r:id="rId2"/>
    <p:sldId id="270" r:id="rId3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471820F-834B-4B16-9729-DF9EB90FE2DC}">
  <a:tblStyle styleId="{7471820F-834B-4B16-9729-DF9EB90FE2D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330"/>
    <p:restoredTop sz="91484"/>
  </p:normalViewPr>
  <p:slideViewPr>
    <p:cSldViewPr snapToGrid="0" snapToObjects="1">
      <p:cViewPr varScale="1">
        <p:scale>
          <a:sx n="111" d="100"/>
          <a:sy n="111" d="100"/>
        </p:scale>
        <p:origin x="175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dirty="0"/>
              <a:t>Extended Learning –Not an extension of core day- creating confusion on school districts wanting to “extend” the day adding period using ASES funds ….</a:t>
            </a:r>
          </a:p>
          <a:p>
            <a:r>
              <a:rPr lang="en-US" dirty="0"/>
              <a:t>Expanded Learning- Facilitate and Expand on Learning it’s the umbrella that represents all out of school time programs (summer, before school, enrichment classes, coding…)</a:t>
            </a:r>
          </a:p>
          <a:p>
            <a:r>
              <a:rPr lang="en-US" dirty="0"/>
              <a:t>Rationale: Making it clear is a support system and not an extension of regular teaching </a:t>
            </a:r>
          </a:p>
          <a:p>
            <a:endParaRPr lang="en-US" dirty="0"/>
          </a:p>
          <a:p>
            <a:r>
              <a:rPr lang="en-US" dirty="0"/>
              <a:t>This is our funding–for expanded learning programs language is written in </a:t>
            </a:r>
            <a:r>
              <a:rPr lang="en-US" dirty="0" err="1"/>
              <a:t>ed</a:t>
            </a:r>
            <a:r>
              <a:rPr lang="en-US" dirty="0"/>
              <a:t> code</a:t>
            </a:r>
          </a:p>
          <a:p>
            <a:r>
              <a:rPr lang="en-US" dirty="0"/>
              <a:t>We are successfully implementing the quality standards and practicing continuous quality improvement </a:t>
            </a:r>
          </a:p>
          <a:p>
            <a:endParaRPr lang="en-US" dirty="0"/>
          </a:p>
          <a:p>
            <a:r>
              <a:rPr lang="en-US" dirty="0"/>
              <a:t>Our branding is our first impressing to the field and our community </a:t>
            </a:r>
          </a:p>
          <a:p>
            <a:endParaRPr lang="en-US" dirty="0"/>
          </a:p>
          <a:p>
            <a:r>
              <a:rPr lang="en-US" dirty="0"/>
              <a:t>Our department is also working on aligning our mission and vision statements and we also look forward in engaging in a design thinking process to look at our individual program names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NO COST Transition </a:t>
            </a:r>
          </a:p>
          <a:p>
            <a:endParaRPr lang="en-US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FD8D98-C672-904C-B687-0AC82FA3067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301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bg>
      <p:bgPr>
        <a:solidFill>
          <a:schemeClr val="lt1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5"/>
          <p:cNvSpPr/>
          <p:nvPr/>
        </p:nvSpPr>
        <p:spPr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5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5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5"/>
          <p:cNvSpPr txBox="1"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005294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529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5" name="Google Shape;45;p5"/>
          <p:cNvSpPr txBox="1"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560"/>
              <a:buFont typeface="Noto Sans Symbols"/>
              <a:buNone/>
              <a:defRPr sz="2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None/>
              <a:defRPr sz="2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None/>
              <a:defRPr sz="23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5"/>
          <p:cNvSpPr txBox="1">
            <a:spLocks noGrp="1"/>
          </p:cNvSpPr>
          <p:nvPr>
            <p:ph type="dt" idx="10"/>
          </p:nvPr>
        </p:nvSpPr>
        <p:spPr>
          <a:xfrm>
            <a:off x="76200" y="6068699"/>
            <a:ext cx="20574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47" name="Google Shape;47;p5" descr="CUSD-logo color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858000" y="263635"/>
            <a:ext cx="1828800" cy="1609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bg>
      <p:bgPr>
        <a:blipFill rotWithShape="1">
          <a:blip r:embed="rId2">
            <a:alphaModFix/>
          </a:blip>
          <a:tile tx="0" ty="0" sx="100000" sy="100000" flip="none" algn="tl"/>
        </a:blip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6"/>
          <p:cNvSpPr txBox="1"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680"/>
              <a:buFont typeface="Noto Sans Symbols"/>
              <a:buNone/>
              <a:defRPr sz="28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26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05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91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6"/>
          <p:cNvSpPr/>
          <p:nvPr/>
        </p:nvSpPr>
        <p:spPr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6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6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6"/>
          <p:cNvSpPr txBox="1"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4" name="Google Shape;54;p6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6"/>
          <p:cNvSpPr txBox="1">
            <a:spLocks noGrp="1"/>
          </p:cNvSpPr>
          <p:nvPr>
            <p:ph type="sldNum" idx="12"/>
          </p:nvPr>
        </p:nvSpPr>
        <p:spPr>
          <a:xfrm>
            <a:off x="0" y="1752600"/>
            <a:ext cx="1295400" cy="701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buNone/>
              <a:defRPr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buNone/>
              <a:defRPr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buNone/>
              <a:defRPr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buNone/>
              <a:defRPr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spcBef>
                <a:spcPts val="0"/>
              </a:spcBef>
              <a:buNone/>
              <a:defRPr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spcBef>
                <a:spcPts val="0"/>
              </a:spcBef>
              <a:buNone/>
              <a:defRPr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spcBef>
                <a:spcPts val="0"/>
              </a:spcBef>
              <a:buNone/>
              <a:defRPr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spcBef>
                <a:spcPts val="0"/>
              </a:spcBef>
              <a:buNone/>
              <a:defRPr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6" name="Google Shape;56;p6"/>
          <p:cNvSpPr txBox="1">
            <a:spLocks noGrp="1"/>
          </p:cNvSpPr>
          <p:nvPr>
            <p:ph type="ftr" idx="11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9" name="Google Shape;59;p7"/>
          <p:cNvSpPr txBox="1">
            <a:spLocks noGrp="1"/>
          </p:cNvSpPr>
          <p:nvPr>
            <p:ph type="body" idx="1"/>
          </p:nvPr>
        </p:nvSpPr>
        <p:spPr>
          <a:xfrm>
            <a:off x="609600" y="1589567"/>
            <a:ext cx="38862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7"/>
          <p:cNvSpPr txBox="1">
            <a:spLocks noGrp="1"/>
          </p:cNvSpPr>
          <p:nvPr>
            <p:ph type="body" idx="2"/>
          </p:nvPr>
        </p:nvSpPr>
        <p:spPr>
          <a:xfrm>
            <a:off x="4844901" y="1589567"/>
            <a:ext cx="38862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Google Shape;61;p7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ftr" idx="11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8"/>
          <p:cNvSpPr txBox="1"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6" name="Google Shape;66;p8"/>
          <p:cNvSpPr txBox="1">
            <a:spLocks noGrp="1"/>
          </p:cNvSpPr>
          <p:nvPr>
            <p:ph type="body" idx="1"/>
          </p:nvPr>
        </p:nvSpPr>
        <p:spPr>
          <a:xfrm>
            <a:off x="609600" y="2438400"/>
            <a:ext cx="3886200" cy="35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8"/>
          <p:cNvSpPr txBox="1">
            <a:spLocks noGrp="1"/>
          </p:cNvSpPr>
          <p:nvPr>
            <p:ph type="body" idx="2"/>
          </p:nvPr>
        </p:nvSpPr>
        <p:spPr>
          <a:xfrm>
            <a:off x="4800600" y="2438400"/>
            <a:ext cx="3886200" cy="35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8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8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0" name="Google Shape;70;p8"/>
          <p:cNvSpPr txBox="1">
            <a:spLocks noGrp="1"/>
          </p:cNvSpPr>
          <p:nvPr>
            <p:ph type="ftr" idx="11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8"/>
          <p:cNvSpPr txBox="1">
            <a:spLocks noGrp="1"/>
          </p:cNvSpPr>
          <p:nvPr>
            <p:ph type="body" idx="3"/>
          </p:nvPr>
        </p:nvSpPr>
        <p:spPr>
          <a:xfrm>
            <a:off x="609600" y="1752600"/>
            <a:ext cx="3886200" cy="64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sz="20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8"/>
          <p:cNvSpPr txBox="1">
            <a:spLocks noGrp="1"/>
          </p:cNvSpPr>
          <p:nvPr>
            <p:ph type="body" idx="4"/>
          </p:nvPr>
        </p:nvSpPr>
        <p:spPr>
          <a:xfrm>
            <a:off x="4800600" y="1752600"/>
            <a:ext cx="3886200" cy="64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sz="20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9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5" name="Google Shape;75;p9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0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Google Shape;78;p10"/>
          <p:cNvSpPr txBox="1">
            <a:spLocks noGrp="1"/>
          </p:cNvSpPr>
          <p:nvPr>
            <p:ph type="sldNum" idx="12"/>
          </p:nvPr>
        </p:nvSpPr>
        <p:spPr>
          <a:xfrm>
            <a:off x="0" y="6248400"/>
            <a:ext cx="5334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buNone/>
              <a:defRPr sz="1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buNone/>
              <a:defRPr sz="1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buNone/>
              <a:defRPr sz="1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buNone/>
              <a:defRPr sz="1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spcBef>
                <a:spcPts val="0"/>
              </a:spcBef>
              <a:buNone/>
              <a:defRPr sz="1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spcBef>
                <a:spcPts val="0"/>
              </a:spcBef>
              <a:buNone/>
              <a:defRPr sz="1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spcBef>
                <a:spcPts val="0"/>
              </a:spcBef>
              <a:buNone/>
              <a:defRPr sz="1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spcBef>
                <a:spcPts val="0"/>
              </a:spcBef>
              <a:buNone/>
              <a:defRPr sz="1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1"/>
          <p:cNvSpPr txBox="1"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1" name="Google Shape;81;p11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11"/>
          <p:cNvSpPr txBox="1">
            <a:spLocks noGrp="1"/>
          </p:cNvSpPr>
          <p:nvPr>
            <p:ph type="ftr" idx="11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p11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4" name="Google Shape;84;p11"/>
          <p:cNvSpPr txBox="1">
            <a:spLocks noGrp="1"/>
          </p:cNvSpPr>
          <p:nvPr>
            <p:ph type="body" idx="1"/>
          </p:nvPr>
        </p:nvSpPr>
        <p:spPr>
          <a:xfrm>
            <a:off x="609600" y="1752600"/>
            <a:ext cx="1600200" cy="4343400"/>
          </a:xfrm>
          <a:prstGeom prst="rect">
            <a:avLst/>
          </a:prstGeom>
          <a:solidFill>
            <a:schemeClr val="accent2"/>
          </a:solidFill>
          <a:ln w="50800" cap="sq" cmpd="dbl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080"/>
              <a:buFont typeface="Noto Sans Symbols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40"/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750"/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67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58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5" name="Google Shape;85;p11"/>
          <p:cNvSpPr txBox="1">
            <a:spLocks noGrp="1"/>
          </p:cNvSpPr>
          <p:nvPr>
            <p:ph type="body" idx="2"/>
          </p:nvPr>
        </p:nvSpPr>
        <p:spPr>
          <a:xfrm>
            <a:off x="2362200" y="1752600"/>
            <a:ext cx="6400800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bg>
      <p:bgPr>
        <a:blipFill rotWithShape="1">
          <a:blip r:embed="rId2">
            <a:alphaModFix/>
          </a:blip>
          <a:tile tx="0" ty="0" sx="100000" sy="100000" flip="none" algn="tl"/>
        </a:blip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2"/>
          <p:cNvSpPr txBox="1">
            <a:spLocks noGrp="1"/>
          </p:cNvSpPr>
          <p:nvPr>
            <p:ph type="body" idx="1"/>
          </p:nvPr>
        </p:nvSpPr>
        <p:spPr>
          <a:xfrm>
            <a:off x="1600200" y="5486400"/>
            <a:ext cx="73152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020"/>
              <a:buFont typeface="Noto Sans Symbols"/>
              <a:buNone/>
              <a:defRPr sz="1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840"/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750"/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67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58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12"/>
          <p:cNvSpPr/>
          <p:nvPr/>
        </p:nvSpPr>
        <p:spPr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2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2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2"/>
          <p:cNvSpPr txBox="1"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  <a:defRPr sz="2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2" name="Google Shape;92;p12"/>
          <p:cNvSpPr/>
          <p:nvPr/>
        </p:nvSpPr>
        <p:spPr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2"/>
          <p:cNvSpPr txBox="1">
            <a:spLocks noGrp="1"/>
          </p:cNvSpPr>
          <p:nvPr>
            <p:ph type="dt" idx="10"/>
          </p:nvPr>
        </p:nvSpPr>
        <p:spPr>
          <a:xfrm>
            <a:off x="62484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2"/>
          <p:cNvSpPr txBox="1">
            <a:spLocks noGrp="1"/>
          </p:cNvSpPr>
          <p:nvPr>
            <p:ph type="sldNum" idx="12"/>
          </p:nvPr>
        </p:nvSpPr>
        <p:spPr>
          <a:xfrm>
            <a:off x="0" y="4667249"/>
            <a:ext cx="1447800" cy="66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spcBef>
                <a:spcPts val="0"/>
              </a:spcBef>
              <a:buNone/>
              <a:defRPr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5" name="Google Shape;95;p12"/>
          <p:cNvSpPr txBox="1">
            <a:spLocks noGrp="1"/>
          </p:cNvSpPr>
          <p:nvPr>
            <p:ph type="ftr" idx="11"/>
          </p:nvPr>
        </p:nvSpPr>
        <p:spPr>
          <a:xfrm>
            <a:off x="1600200" y="6248206"/>
            <a:ext cx="457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6" name="Google Shape;96;p12"/>
          <p:cNvSpPr>
            <a:spLocks noGrp="1"/>
          </p:cNvSpPr>
          <p:nvPr>
            <p:ph type="pic" idx="2"/>
          </p:nvPr>
        </p:nvSpPr>
        <p:spPr>
          <a:xfrm>
            <a:off x="1560576" y="0"/>
            <a:ext cx="7583424" cy="4568952"/>
          </a:xfrm>
          <a:prstGeom prst="rect">
            <a:avLst/>
          </a:prstGeom>
          <a:solidFill>
            <a:srgbClr val="CACFD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92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3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9" name="Google Shape;99;p13"/>
          <p:cNvSpPr txBox="1">
            <a:spLocks noGrp="1"/>
          </p:cNvSpPr>
          <p:nvPr>
            <p:ph type="body" idx="1"/>
          </p:nvPr>
        </p:nvSpPr>
        <p:spPr>
          <a:xfrm rot="5400000">
            <a:off x="2426208" y="-213360"/>
            <a:ext cx="4526280" cy="81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3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ftr" idx="11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13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bg>
      <p:bgPr>
        <a:solidFill>
          <a:schemeClr val="l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4"/>
          <p:cNvSpPr txBox="1">
            <a:spLocks noGrp="1"/>
          </p:cNvSpPr>
          <p:nvPr>
            <p:ph type="title"/>
          </p:nvPr>
        </p:nvSpPr>
        <p:spPr>
          <a:xfrm rot="5400000">
            <a:off x="4823619" y="2339181"/>
            <a:ext cx="5516563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5" name="Google Shape;105;p14"/>
          <p:cNvSpPr txBox="1">
            <a:spLocks noGrp="1"/>
          </p:cNvSpPr>
          <p:nvPr>
            <p:ph type="body" idx="1"/>
          </p:nvPr>
        </p:nvSpPr>
        <p:spPr>
          <a:xfrm rot="5400000">
            <a:off x="480218" y="586582"/>
            <a:ext cx="5516564" cy="556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4"/>
          <p:cNvSpPr txBox="1">
            <a:spLocks noGrp="1"/>
          </p:cNvSpPr>
          <p:nvPr>
            <p:ph type="dt" idx="10"/>
          </p:nvPr>
        </p:nvSpPr>
        <p:spPr>
          <a:xfrm>
            <a:off x="6553200" y="6248402"/>
            <a:ext cx="2209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4"/>
          <p:cNvSpPr txBox="1">
            <a:spLocks noGrp="1"/>
          </p:cNvSpPr>
          <p:nvPr>
            <p:ph type="ftr" idx="11"/>
          </p:nvPr>
        </p:nvSpPr>
        <p:spPr>
          <a:xfrm>
            <a:off x="457201" y="6248207"/>
            <a:ext cx="557348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8" name="Google Shape;108;p14"/>
          <p:cNvSpPr/>
          <p:nvPr/>
        </p:nvSpPr>
        <p:spPr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4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4"/>
          <p:cNvSpPr txBox="1">
            <a:spLocks noGrp="1"/>
          </p:cNvSpPr>
          <p:nvPr>
            <p:ph type="sldNum" idx="12"/>
          </p:nvPr>
        </p:nvSpPr>
        <p:spPr>
          <a:xfrm rot="5400000">
            <a:off x="5989638" y="14446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spcBef>
                <a:spcPts val="0"/>
              </a:spcBef>
              <a:buNone/>
              <a:defRPr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ftr" idx="11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3"/>
          <p:cNvSpPr/>
          <p:nvPr/>
        </p:nvSpPr>
        <p:spPr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3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3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3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F8E43-6296-DB42-906E-58E1D893F5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5585" y="4038600"/>
            <a:ext cx="8283615" cy="1828800"/>
          </a:xfrm>
        </p:spPr>
        <p:txBody>
          <a:bodyPr/>
          <a:lstStyle/>
          <a:p>
            <a:r>
              <a:rPr lang="en-US" dirty="0"/>
              <a:t>Extensions Transitioning to Expanded Learning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D19DC-6D85-124D-BF96-7400ED4372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114300" indent="0"/>
            <a:r>
              <a:rPr lang="en-US" sz="2000" dirty="0"/>
              <a:t>Governing Board Presentation</a:t>
            </a:r>
            <a:br>
              <a:rPr lang="en-US" sz="2000" dirty="0"/>
            </a:br>
            <a:r>
              <a:rPr lang="en-US" sz="2000" dirty="0"/>
              <a:t>Lizeth Gonzalez, Director, Expanded Learning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9C4746-D335-3341-A202-3B9553AF149B}"/>
              </a:ext>
            </a:extLst>
          </p:cNvPr>
          <p:cNvSpPr txBox="1"/>
          <p:nvPr/>
        </p:nvSpPr>
        <p:spPr>
          <a:xfrm>
            <a:off x="173620" y="6239048"/>
            <a:ext cx="1875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January 9, 2020</a:t>
            </a:r>
          </a:p>
        </p:txBody>
      </p:sp>
    </p:spTree>
    <p:extLst>
      <p:ext uri="{BB962C8B-B14F-4D97-AF65-F5344CB8AC3E}">
        <p14:creationId xmlns:p14="http://schemas.microsoft.com/office/powerpoint/2010/main" val="2721623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67C42C3-969F-774B-B122-02D5B0C22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Rationale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42F23E-03D0-CF4F-9AA5-63D383259E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05425" y="1589567"/>
            <a:ext cx="3886200" cy="457200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California Department of Education </a:t>
            </a:r>
          </a:p>
          <a:p>
            <a:pPr lvl="1"/>
            <a:r>
              <a:rPr lang="en-US" dirty="0"/>
              <a:t>Before/After School Programs funded in 2002</a:t>
            </a:r>
          </a:p>
          <a:p>
            <a:pPr lvl="1"/>
            <a:r>
              <a:rPr lang="en-US" dirty="0"/>
              <a:t>After School Division established in 2011</a:t>
            </a:r>
          </a:p>
          <a:p>
            <a:pPr lvl="1"/>
            <a:r>
              <a:rPr lang="en-US" dirty="0"/>
              <a:t>In 2014 name changed to Expanded Learning Division supporting Expanded Learning Programs </a:t>
            </a:r>
          </a:p>
          <a:p>
            <a:pPr marL="0" indent="0">
              <a:buNone/>
            </a:pPr>
            <a:r>
              <a:rPr lang="en-US" dirty="0"/>
              <a:t>Ed Code </a:t>
            </a:r>
            <a:r>
              <a:rPr lang="en-US" b="1" dirty="0"/>
              <a:t>8482.1 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11D79E-CC65-E241-BCE2-1ABE212A17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8547" y="1750736"/>
            <a:ext cx="3666721" cy="4410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59577"/>
      </p:ext>
    </p:extLst>
  </p:cSld>
  <p:clrMapOvr>
    <a:masterClrMapping/>
  </p:clrMapOvr>
</p:sld>
</file>

<file path=ppt/theme/theme1.xml><?xml version="1.0" encoding="utf-8"?>
<a:theme xmlns:a="http://schemas.openxmlformats.org/drawingml/2006/main" name="Instruction master">
  <a:themeElements>
    <a:clrScheme name="CUSD LOGO COLORS">
      <a:dk1>
        <a:srgbClr val="000000"/>
      </a:dk1>
      <a:lt1>
        <a:srgbClr val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192</Words>
  <Application>Microsoft Macintosh PowerPoint</Application>
  <PresentationFormat>On-screen Show (4:3)</PresentationFormat>
  <Paragraphs>25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Noto Sans Symbols</vt:lpstr>
      <vt:lpstr>Instruction master</vt:lpstr>
      <vt:lpstr>Extensions Transitioning to Expanded Learning</vt:lpstr>
      <vt:lpstr>Rationale 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EVERY CHILD A READER UPDATE </dc:title>
  <cp:lastModifiedBy>Microsoft Office User</cp:lastModifiedBy>
  <cp:revision>2</cp:revision>
  <dcterms:modified xsi:type="dcterms:W3CDTF">2019-12-20T23:38:57Z</dcterms:modified>
</cp:coreProperties>
</file>