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1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63" r:id="rId4"/>
    <p:sldId id="264" r:id="rId5"/>
    <p:sldId id="265" r:id="rId6"/>
    <p:sldId id="266" r:id="rId7"/>
    <p:sldId id="257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AC34"/>
    <a:srgbClr val="808080"/>
    <a:srgbClr val="0052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344" y="-9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B1E54-E0CE-0A4B-9CB1-4C5FDCFE7643}" type="datetimeFigureOut">
              <a:rPr lang="en-US" smtClean="0"/>
              <a:t>5/20/16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FEB1E-308F-424E-9750-5D6CE86069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7500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4FE09-17C5-0342-88C5-6C2636F03BD0}" type="datetimeFigureOut">
              <a:rPr lang="en-US" smtClean="0"/>
              <a:t>5/20/16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B0227-1359-4442-9396-03E499A3E0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02516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smtClean="0"/>
              <a:t>Andy Carbone, 1</a:t>
            </a:r>
            <a:r>
              <a:rPr lang="en-US" baseline="30000" dirty="0" smtClean="0"/>
              <a:t>st</a:t>
            </a:r>
            <a:r>
              <a:rPr lang="en-US" dirty="0" smtClean="0"/>
              <a:t> grade</a:t>
            </a:r>
            <a:r>
              <a:rPr lang="en-US" baseline="0" dirty="0" smtClean="0"/>
              <a:t> t</a:t>
            </a:r>
            <a:r>
              <a:rPr lang="en-US" dirty="0" smtClean="0"/>
              <a:t>eacher</a:t>
            </a:r>
            <a:r>
              <a:rPr lang="en-US" baseline="0" dirty="0" smtClean="0"/>
              <a:t> .05 fte, </a:t>
            </a:r>
            <a:r>
              <a:rPr lang="en-US" dirty="0" smtClean="0"/>
              <a:t>Equity</a:t>
            </a:r>
            <a:r>
              <a:rPr lang="en-US" baseline="0" dirty="0" smtClean="0"/>
              <a:t> Coach .05 fte, Technology Integration Coach, Village School Teacher of the Year 2013 – 14.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Chris Woods, 2</a:t>
            </a:r>
            <a:r>
              <a:rPr lang="en-US" baseline="30000" dirty="0" smtClean="0"/>
              <a:t>nd</a:t>
            </a:r>
            <a:r>
              <a:rPr lang="en-US" baseline="0" dirty="0" smtClean="0"/>
              <a:t> grade teacher, Instructional Leadership Team, PBIS Tier II, III team member, No Bully Solution Team Coach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Michele Goetowski, 4</a:t>
            </a:r>
            <a:r>
              <a:rPr lang="en-US" baseline="30000" dirty="0" smtClean="0"/>
              <a:t>th</a:t>
            </a:r>
            <a:r>
              <a:rPr lang="en-US" baseline="0" dirty="0" smtClean="0"/>
              <a:t> gr teacher, Instructional Leadership Team, SSC member both Village and Monroe. Village School Teacher of the Year 2015 – 2016.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Our ILT is moving the work of our Professional Learning Community to include the essential question, “now what” in all collaborative planning. While Village has a rich history of teachers working and planning together – an emphasis of using student work and the result of common formative assessments  to guide their planning has been the focus this year.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648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SAMR Model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for integrating technology into teaching, developed by Dr. Ruben </a:t>
            </a:r>
            <a:r>
              <a:rPr lang="en-US" sz="1200" b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Puentedura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has gained a good deal of exposure in recent years.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“SAMR”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an acronym that stands for Substitution, Augmentation, Modification, and Redefinition.</a:t>
            </a: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Continue to dedicate meeting time for PLC and provide 4 site funded release days per year per grade level for collaboration using the PLC model.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1</a:t>
            </a:r>
            <a:r>
              <a:rPr lang="en-US" baseline="30000" dirty="0" smtClean="0"/>
              <a:t>st</a:t>
            </a:r>
            <a:r>
              <a:rPr lang="en-US" baseline="0" dirty="0" smtClean="0"/>
              <a:t> grade teachers supplementing with CKLA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Challenges involve the sheer volume of new material to be covered – CCCS, New Curriculum, NGSS</a:t>
            </a:r>
          </a:p>
          <a:p>
            <a:pPr marL="171450" indent="-171450">
              <a:buFont typeface="Arial"/>
              <a:buChar char="•"/>
            </a:pP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038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Comparing Math</a:t>
            </a:r>
            <a:r>
              <a:rPr lang="en-US" baseline="0" dirty="0" smtClean="0"/>
              <a:t> iReady data to 2015 SBAC data  – Village 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3</a:t>
            </a:r>
            <a:r>
              <a:rPr lang="en-US" baseline="30000" dirty="0" smtClean="0"/>
              <a:t>rd</a:t>
            </a:r>
            <a:r>
              <a:rPr lang="en-US" baseline="0" dirty="0" smtClean="0"/>
              <a:t> grade growth is projected to fall just short  of students exceeding or meeting standard, 70% compared to 77% last year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4</a:t>
            </a:r>
            <a:r>
              <a:rPr lang="en-US" baseline="30000" dirty="0" smtClean="0"/>
              <a:t>th</a:t>
            </a:r>
            <a:r>
              <a:rPr lang="en-US" baseline="0" dirty="0" smtClean="0"/>
              <a:t> grader growth is projected to show dramatic gains 84% compared to 64% last year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5</a:t>
            </a:r>
            <a:r>
              <a:rPr lang="en-US" baseline="30000" dirty="0" smtClean="0"/>
              <a:t>th</a:t>
            </a:r>
            <a:r>
              <a:rPr lang="en-US" baseline="0" dirty="0" smtClean="0"/>
              <a:t> grade growth is projected to be flat 84% compared to 86%</a:t>
            </a:r>
          </a:p>
          <a:p>
            <a:r>
              <a:rPr lang="en-US" dirty="0" smtClean="0"/>
              <a:t>Comparing ELA</a:t>
            </a:r>
            <a:r>
              <a:rPr lang="en-US" baseline="0" dirty="0" smtClean="0"/>
              <a:t> iReady data to 2015 SBAC data  – Village 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Is projected to show significant gains in all tested grades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3</a:t>
            </a:r>
            <a:r>
              <a:rPr lang="en-US" baseline="30000" dirty="0" smtClean="0"/>
              <a:t>rd</a:t>
            </a:r>
            <a:r>
              <a:rPr lang="en-US" baseline="0" dirty="0" smtClean="0"/>
              <a:t> 76% to 87%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4</a:t>
            </a:r>
            <a:r>
              <a:rPr lang="en-US" baseline="30000" dirty="0" smtClean="0"/>
              <a:t>th</a:t>
            </a:r>
            <a:r>
              <a:rPr lang="en-US" baseline="0" dirty="0" smtClean="0"/>
              <a:t> 70% to 79%</a:t>
            </a:r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5</a:t>
            </a:r>
            <a:r>
              <a:rPr lang="en-US" baseline="30000" dirty="0" smtClean="0"/>
              <a:t>th</a:t>
            </a:r>
            <a:r>
              <a:rPr lang="en-US" baseline="0" dirty="0" smtClean="0"/>
              <a:t> 77% to 92%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baseline="0" dirty="0" smtClean="0"/>
              <a:t>Involve Teachers in Instructional Rounds – incorporate into release PLC release days.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baseline="0" dirty="0" smtClean="0"/>
              <a:t>.04 </a:t>
            </a:r>
            <a:r>
              <a:rPr lang="en-US" baseline="0" dirty="0" err="1" smtClean="0"/>
              <a:t>fte</a:t>
            </a:r>
            <a:r>
              <a:rPr lang="en-US" baseline="0" dirty="0" smtClean="0"/>
              <a:t> Reading Intervention Teacher change in schedule will spend 5 mornings a week at Village, aligns </a:t>
            </a:r>
            <a:r>
              <a:rPr lang="en-US" baseline="0" smtClean="0"/>
              <a:t>with model.</a:t>
            </a:r>
            <a:endParaRPr lang="en-US" baseline="0" dirty="0" smtClean="0"/>
          </a:p>
          <a:p>
            <a:pPr marL="0" indent="0">
              <a:buFont typeface="Arial"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409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baseline="0" dirty="0" smtClean="0"/>
              <a:t>Multi-Tiered approach to fostering a positive school climate</a:t>
            </a: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aseline="0" dirty="0" smtClean="0"/>
              <a:t>Tier I includes; Positive Discipline, PBIS school wide expectations (Village Values), Project Cornerstone, No Bully Solution Teams and welcome teams. Lunch Leagues including lunch time indoor game room.</a:t>
            </a: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aseline="0" dirty="0" smtClean="0"/>
              <a:t>Tier II includes; CICO, “No Bully Solution Teams, “Little Girls Can Be Mean” Family Book Club, </a:t>
            </a:r>
            <a:r>
              <a:rPr lang="en-US" baseline="0" dirty="0" err="1" smtClean="0"/>
              <a:t>MFTi</a:t>
            </a:r>
            <a:r>
              <a:rPr lang="en-US" baseline="0" dirty="0" smtClean="0"/>
              <a:t> Counseling Services, </a:t>
            </a: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aseline="0" dirty="0" smtClean="0"/>
              <a:t>Tier III includes, Modified CICO, Individual Behavior Plans, MFTI Counseling Services</a:t>
            </a: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aseline="0" dirty="0" smtClean="0"/>
              <a:t>Project Cornerstone ABC Readers – only 28 schools in the county had 100% coverage in all classrooms. Village is one of the 28.</a:t>
            </a:r>
          </a:p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aseline="0" dirty="0" smtClean="0"/>
              <a:t>No Bully Solution Team – is more than treating bullying – it is about prevention – 14 new students participated in Welcome Teams, 3 went to Solution Teams, 13 students participated in the referral process and 6 went to Solution Teams. Almost 70 students participated in Empathy Training from being part of a Solution Team.</a:t>
            </a:r>
          </a:p>
          <a:p>
            <a:pPr marL="171450" indent="-171450">
              <a:buFont typeface="Arial"/>
              <a:buChar char="•"/>
            </a:pPr>
            <a:r>
              <a:rPr lang="en-US" dirty="0" smtClean="0"/>
              <a:t>SWIS Data is consistently</a:t>
            </a:r>
            <a:r>
              <a:rPr lang="en-US" baseline="0" dirty="0" smtClean="0"/>
              <a:t> analyzed in both our PSC (PBIS Tier I) and PBIS Tier II and III meetings. Average Daily Referral rate is lower than last year. 5 months the ODR rate is lower than the national median for schools our size and never exceeds the 75</a:t>
            </a:r>
            <a:r>
              <a:rPr lang="en-US" baseline="30000" dirty="0" smtClean="0"/>
              <a:t>th</a:t>
            </a:r>
            <a:r>
              <a:rPr lang="en-US" baseline="0" dirty="0" smtClean="0"/>
              <a:t> percentile (1 month approaches, December – release of Star Wars).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023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b="1" cap="all" baseline="0">
                <a:solidFill>
                  <a:srgbClr val="005294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23A271A1-F6D6-438B-A432-4747EE7ECD40}" type="datetimeFigureOut">
              <a:rPr lang="en-US" smtClean="0"/>
              <a:pPr algn="ctr" eaLnBrk="1" latinLnBrk="0" hangingPunct="1"/>
              <a:t>5/20/16</a:t>
            </a:fld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13" name="Picture 12" descr="CUSD-logo colo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63635"/>
            <a:ext cx="1828800" cy="160934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Instructional Services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 dirty="0"/>
          </a:p>
        </p:txBody>
      </p:sp>
    </p:spTree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Drag picture to placeholder or click icon to add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6792"/>
            <a:ext cx="8350536" cy="103476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630" y="3546593"/>
            <a:ext cx="8547570" cy="2320807"/>
          </a:xfrm>
        </p:spPr>
        <p:txBody>
          <a:bodyPr>
            <a:normAutofit/>
          </a:bodyPr>
          <a:lstStyle/>
          <a:p>
            <a:r>
              <a:rPr lang="en-US" sz="4000" dirty="0" smtClean="0"/>
              <a:t>Village </a:t>
            </a:r>
            <a:r>
              <a:rPr lang="en-US" sz="4000" smtClean="0"/>
              <a:t>School local Control </a:t>
            </a:r>
            <a:br>
              <a:rPr lang="en-US" sz="4000" smtClean="0"/>
            </a:br>
            <a:r>
              <a:rPr lang="en-US" sz="4000" smtClean="0"/>
              <a:t>&amp; </a:t>
            </a:r>
            <a:r>
              <a:rPr lang="en-US" sz="4000" dirty="0" smtClean="0"/>
              <a:t>Accountability Plan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Instructional Services </a:t>
            </a:r>
            <a:br>
              <a:rPr lang="en-US" dirty="0" smtClean="0"/>
            </a:br>
            <a:r>
              <a:rPr lang="en-US" dirty="0" smtClean="0"/>
              <a:t>Governing Board Presentation</a:t>
            </a:r>
            <a:endParaRPr lang="en-US" dirty="0"/>
          </a:p>
        </p:txBody>
      </p:sp>
      <p:sp>
        <p:nvSpPr>
          <p:cNvPr id="4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r>
              <a:rPr lang="en-US" dirty="0" smtClean="0"/>
              <a:t>June 2, 2016</a:t>
            </a: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81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Village School </a:t>
            </a:r>
            <a:r>
              <a:rPr lang="en-US" dirty="0" smtClean="0"/>
              <a:t>Instructional </a:t>
            </a:r>
            <a:br>
              <a:rPr lang="en-US" dirty="0" smtClean="0"/>
            </a:br>
            <a:r>
              <a:rPr lang="en-US" dirty="0" smtClean="0"/>
              <a:t>Leadership Team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12648" y="1879600"/>
            <a:ext cx="8153400" cy="4216400"/>
          </a:xfrm>
        </p:spPr>
        <p:txBody>
          <a:bodyPr>
            <a:normAutofit/>
          </a:bodyPr>
          <a:lstStyle/>
          <a:p>
            <a:r>
              <a:rPr lang="en-US" dirty="0" smtClean="0"/>
              <a:t>Andy Carbone, 1</a:t>
            </a:r>
            <a:r>
              <a:rPr lang="en-US" baseline="30000" dirty="0" smtClean="0"/>
              <a:t>st</a:t>
            </a:r>
            <a:r>
              <a:rPr lang="en-US" dirty="0" smtClean="0"/>
              <a:t> Grade, </a:t>
            </a:r>
          </a:p>
          <a:p>
            <a:pPr marL="365760" lvl="1" indent="0">
              <a:buNone/>
            </a:pPr>
            <a:r>
              <a:rPr lang="en-US" dirty="0" smtClean="0"/>
              <a:t>Equity Coach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Chris Woods, 2</a:t>
            </a:r>
            <a:r>
              <a:rPr lang="en-US" baseline="30000" dirty="0" smtClean="0"/>
              <a:t>nd</a:t>
            </a:r>
            <a:r>
              <a:rPr lang="en-US" dirty="0" smtClean="0"/>
              <a:t> Grade</a:t>
            </a:r>
          </a:p>
          <a:p>
            <a:endParaRPr lang="en-US" dirty="0" smtClean="0"/>
          </a:p>
          <a:p>
            <a:r>
              <a:rPr lang="en-US" dirty="0" smtClean="0"/>
              <a:t>Michele Goetowski, </a:t>
            </a:r>
          </a:p>
          <a:p>
            <a:pPr marL="365760" lvl="1" indent="0">
              <a:buNone/>
            </a:pPr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Grade</a:t>
            </a:r>
            <a:endParaRPr lang="en-US" dirty="0"/>
          </a:p>
        </p:txBody>
      </p:sp>
      <p:pic>
        <p:nvPicPr>
          <p:cNvPr id="5" name="Picture 4" descr="IMG_0669 (1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571" y="1708713"/>
            <a:ext cx="3170464" cy="422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807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Village School: Goal 1, Standards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92667" y="1541378"/>
            <a:ext cx="3894666" cy="4962638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Progress towards goal:</a:t>
            </a:r>
            <a:r>
              <a:rPr lang="en-US" dirty="0" smtClean="0"/>
              <a:t> 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All Village Teachers Using Eureka Math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K – 2 Teachers Piloted CKLA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2 – 3 Teachers Piloted NGSS “Mystery Science”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Technology Integration Using the SAMR Model</a:t>
            </a:r>
          </a:p>
          <a:p>
            <a:pPr>
              <a:buClr>
                <a:schemeClr val="tx1"/>
              </a:buClr>
            </a:pPr>
            <a:r>
              <a:rPr lang="en-US" dirty="0" smtClean="0"/>
              <a:t>STEAM Centers and STEAM Units, Montalvo, Intel, Google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5065471" y="1532689"/>
            <a:ext cx="3926131" cy="49626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 smtClean="0"/>
              <a:t>Next Steps: </a:t>
            </a:r>
          </a:p>
          <a:p>
            <a:r>
              <a:rPr lang="en-US" dirty="0" smtClean="0"/>
              <a:t>Prof. Dev. </a:t>
            </a:r>
            <a:r>
              <a:rPr lang="en-US" dirty="0"/>
              <a:t>Focus on Tech Integration Aligned to </a:t>
            </a:r>
            <a:r>
              <a:rPr lang="en-US" dirty="0" smtClean="0"/>
              <a:t>Common Core (CCSS) using </a:t>
            </a:r>
            <a:r>
              <a:rPr lang="en-US" dirty="0"/>
              <a:t>the SAMR </a:t>
            </a:r>
            <a:r>
              <a:rPr lang="en-US" dirty="0" smtClean="0"/>
              <a:t>Model</a:t>
            </a:r>
          </a:p>
          <a:p>
            <a:r>
              <a:rPr lang="en-US" dirty="0" smtClean="0"/>
              <a:t>Pilot New Math Curriculum</a:t>
            </a:r>
          </a:p>
          <a:p>
            <a:r>
              <a:rPr lang="en-US" dirty="0" smtClean="0"/>
              <a:t>K Teachers Using CKLA</a:t>
            </a:r>
          </a:p>
          <a:p>
            <a:r>
              <a:rPr lang="en-US" dirty="0" smtClean="0"/>
              <a:t>1 – 5 Teachers Using Benchmark </a:t>
            </a:r>
          </a:p>
          <a:p>
            <a:r>
              <a:rPr lang="en-US" dirty="0" smtClean="0"/>
              <a:t>Site License for “Mystery Science” </a:t>
            </a:r>
          </a:p>
        </p:txBody>
      </p:sp>
    </p:spTree>
    <p:extLst>
      <p:ext uri="{BB962C8B-B14F-4D97-AF65-F5344CB8AC3E}">
        <p14:creationId xmlns:p14="http://schemas.microsoft.com/office/powerpoint/2010/main" val="968408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Village School: Goal 2, Achievement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26533" y="1524444"/>
            <a:ext cx="3911600" cy="519808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u="sng" dirty="0" smtClean="0"/>
              <a:t>Progress towards goal</a:t>
            </a:r>
            <a:r>
              <a:rPr lang="en-US" dirty="0" smtClean="0"/>
              <a:t>: </a:t>
            </a:r>
          </a:p>
          <a:p>
            <a:pPr marL="0" indent="0">
              <a:buNone/>
            </a:pPr>
            <a:r>
              <a:rPr lang="en-US" dirty="0" smtClean="0"/>
              <a:t>Comparing SBAC to iReady</a:t>
            </a:r>
          </a:p>
          <a:p>
            <a:r>
              <a:rPr lang="en-US" dirty="0" smtClean="0"/>
              <a:t>Projected growth flat in 5</a:t>
            </a:r>
            <a:r>
              <a:rPr lang="en-US" baseline="30000" dirty="0" smtClean="0"/>
              <a:t>th</a:t>
            </a:r>
            <a:r>
              <a:rPr lang="en-US" dirty="0" smtClean="0"/>
              <a:t> math </a:t>
            </a:r>
          </a:p>
          <a:p>
            <a:r>
              <a:rPr lang="en-US" dirty="0" smtClean="0"/>
              <a:t>Significant gains projected for 4</a:t>
            </a:r>
            <a:r>
              <a:rPr lang="en-US" baseline="30000" dirty="0" smtClean="0"/>
              <a:t>th</a:t>
            </a:r>
            <a:r>
              <a:rPr lang="en-US" dirty="0" smtClean="0"/>
              <a:t> math</a:t>
            </a:r>
          </a:p>
          <a:p>
            <a:r>
              <a:rPr lang="en-US" dirty="0" smtClean="0"/>
              <a:t>Significant growth projected in ELA for all tested grades</a:t>
            </a:r>
          </a:p>
          <a:p>
            <a:r>
              <a:rPr lang="en-US" dirty="0" smtClean="0"/>
              <a:t>Extended Day ELD and ELD Reading Intervention</a:t>
            </a:r>
          </a:p>
          <a:p>
            <a:r>
              <a:rPr lang="en-US" dirty="0" smtClean="0"/>
              <a:t>Emphasis in Prof. Learning Community (PLC) on </a:t>
            </a:r>
            <a:br>
              <a:rPr lang="en-US" dirty="0" smtClean="0"/>
            </a:br>
            <a:r>
              <a:rPr lang="en-US" dirty="0" smtClean="0"/>
              <a:t>“Now What”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5150135" y="1524444"/>
            <a:ext cx="3776133" cy="49626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u="sng" dirty="0" smtClean="0"/>
              <a:t>Next Steps: </a:t>
            </a:r>
          </a:p>
          <a:p>
            <a:r>
              <a:rPr lang="en-US" dirty="0" smtClean="0"/>
              <a:t>Additional Tech Integration Coach </a:t>
            </a:r>
          </a:p>
          <a:p>
            <a:r>
              <a:rPr lang="en-US" dirty="0" smtClean="0"/>
              <a:t>Aligned CCCS Eng./Lang. Arts (ELA) curriculum for grades 3 – 5</a:t>
            </a:r>
          </a:p>
          <a:p>
            <a:r>
              <a:rPr lang="en-US" dirty="0" smtClean="0"/>
              <a:t>Site based Instructional Rounds incorporating teachers and the PLC model</a:t>
            </a:r>
          </a:p>
          <a:p>
            <a:r>
              <a:rPr lang="en-US" dirty="0" smtClean="0"/>
              <a:t>Utilize district GATE resources to further differentiate instruction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184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Village School: Goal 3, Social/Emotional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58798" y="1489566"/>
            <a:ext cx="3657600" cy="5148301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Progress towards goal : 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Multi – tiered intervention in place incorporating multiple systems and programs</a:t>
            </a:r>
          </a:p>
          <a:p>
            <a:pPr>
              <a:spcBef>
                <a:spcPts val="1300"/>
              </a:spcBef>
            </a:pPr>
            <a:r>
              <a:rPr lang="en-US" dirty="0"/>
              <a:t>Project Cornerstone 2016 Asset Champion Winner – Caring School Climate Award</a:t>
            </a:r>
          </a:p>
          <a:p>
            <a:pPr>
              <a:spcBef>
                <a:spcPts val="1300"/>
              </a:spcBef>
            </a:pPr>
            <a:r>
              <a:rPr lang="en-US" dirty="0"/>
              <a:t>Project Cornerstone ABC Readers – all </a:t>
            </a:r>
            <a:r>
              <a:rPr lang="en-US" dirty="0" smtClean="0"/>
              <a:t>classrooms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4944523" y="1489566"/>
            <a:ext cx="3657600" cy="5148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 smtClean="0"/>
              <a:t>Next Steps: 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Positive Discipline refresher for all staff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Project Cornerstone Kids will train all classrooms on 2 non-competitive, inclusive field games</a:t>
            </a:r>
          </a:p>
          <a:p>
            <a:pPr>
              <a:spcBef>
                <a:spcPts val="1300"/>
              </a:spcBef>
            </a:pPr>
            <a:r>
              <a:rPr lang="en-US" dirty="0"/>
              <a:t>No Bully Solution Team </a:t>
            </a:r>
            <a:r>
              <a:rPr lang="en-US" dirty="0" smtClean="0"/>
              <a:t>training </a:t>
            </a:r>
            <a:r>
              <a:rPr lang="en-US" dirty="0"/>
              <a:t>for </a:t>
            </a:r>
            <a:r>
              <a:rPr lang="en-US" dirty="0" smtClean="0"/>
              <a:t>families</a:t>
            </a:r>
            <a:endParaRPr lang="en-US" dirty="0"/>
          </a:p>
          <a:p>
            <a:pPr>
              <a:spcBef>
                <a:spcPts val="1300"/>
              </a:spcBef>
            </a:pPr>
            <a:r>
              <a:rPr lang="en-US" dirty="0" smtClean="0"/>
              <a:t> Principal Chat for students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88143" y="277585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931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Village School: Goal 4: Parent Engagement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41865" y="1506499"/>
            <a:ext cx="3657600" cy="473819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100" u="sng" dirty="0" smtClean="0"/>
              <a:t>Progress towards goal:</a:t>
            </a:r>
            <a:endParaRPr lang="en-US" sz="2800" dirty="0" smtClean="0"/>
          </a:p>
          <a:p>
            <a:pPr>
              <a:spcBef>
                <a:spcPts val="1300"/>
              </a:spcBef>
            </a:pPr>
            <a:r>
              <a:rPr lang="en-US" sz="3100" dirty="0" smtClean="0"/>
              <a:t>Communication</a:t>
            </a:r>
          </a:p>
          <a:p>
            <a:pPr>
              <a:spcBef>
                <a:spcPts val="1300"/>
              </a:spcBef>
            </a:pPr>
            <a:r>
              <a:rPr lang="en-US" sz="3100" dirty="0" smtClean="0"/>
              <a:t>Parenting Classes</a:t>
            </a:r>
          </a:p>
          <a:p>
            <a:pPr>
              <a:spcBef>
                <a:spcPts val="1300"/>
              </a:spcBef>
            </a:pPr>
            <a:r>
              <a:rPr lang="en-US" sz="3100" dirty="0" smtClean="0"/>
              <a:t>Classroom participation</a:t>
            </a:r>
          </a:p>
          <a:p>
            <a:pPr>
              <a:spcBef>
                <a:spcPts val="1300"/>
              </a:spcBef>
            </a:pPr>
            <a:r>
              <a:rPr lang="en-US" sz="3100" dirty="0" smtClean="0"/>
              <a:t>Playground supervision</a:t>
            </a:r>
          </a:p>
          <a:p>
            <a:pPr>
              <a:spcBef>
                <a:spcPts val="1300"/>
              </a:spcBef>
            </a:pPr>
            <a:r>
              <a:rPr lang="en-US" sz="3100" dirty="0" smtClean="0"/>
              <a:t>Field trip drivers</a:t>
            </a:r>
          </a:p>
          <a:p>
            <a:pPr>
              <a:spcBef>
                <a:spcPts val="1300"/>
              </a:spcBef>
            </a:pPr>
            <a:r>
              <a:rPr lang="en-US" sz="3100" dirty="0" smtClean="0"/>
              <a:t>STEAM Centers</a:t>
            </a:r>
          </a:p>
          <a:p>
            <a:pPr>
              <a:spcBef>
                <a:spcPts val="1300"/>
              </a:spcBef>
            </a:pPr>
            <a:r>
              <a:rPr lang="en-US" sz="3100" dirty="0" smtClean="0"/>
              <a:t>Lunch League</a:t>
            </a:r>
          </a:p>
          <a:p>
            <a:pPr>
              <a:spcBef>
                <a:spcPts val="1300"/>
              </a:spcBef>
            </a:pPr>
            <a:r>
              <a:rPr lang="en-US" sz="3100" dirty="0" smtClean="0"/>
              <a:t>Spanish Language </a:t>
            </a:r>
          </a:p>
          <a:p>
            <a:endParaRPr lang="en-US" dirty="0" smtClean="0"/>
          </a:p>
          <a:p>
            <a:endParaRPr lang="en-US" dirty="0" smtClean="0"/>
          </a:p>
          <a:p>
            <a:pPr marL="365760" lvl="1" indent="0"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4910657" y="1506499"/>
            <a:ext cx="3657600" cy="4738195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Next Steps: 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Curriculum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Homework expectations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Systematic supervision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External facing website</a:t>
            </a:r>
          </a:p>
          <a:p>
            <a:pPr>
              <a:spcBef>
                <a:spcPts val="1300"/>
              </a:spcBef>
            </a:pPr>
            <a:r>
              <a:rPr lang="en-US" dirty="0" smtClean="0"/>
              <a:t>Families representing our community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369733" y="1591733"/>
            <a:ext cx="1846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202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Village, a community of learners…</a:t>
            </a:r>
            <a:endParaRPr lang="en-US" dirty="0"/>
          </a:p>
        </p:txBody>
      </p:sp>
      <p:pic>
        <p:nvPicPr>
          <p:cNvPr id="6" name="Content Placeholder 5" descr="Screen Shot 2016-05-02 at 11.41.03 AM.png"/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74" r="-9529"/>
          <a:stretch/>
        </p:blipFill>
        <p:spPr>
          <a:xfrm>
            <a:off x="1718718" y="1600199"/>
            <a:ext cx="5706565" cy="4919133"/>
          </a:xfrm>
        </p:spPr>
      </p:pic>
    </p:spTree>
    <p:extLst>
      <p:ext uri="{BB962C8B-B14F-4D97-AF65-F5344CB8AC3E}">
        <p14:creationId xmlns:p14="http://schemas.microsoft.com/office/powerpoint/2010/main" val="2454369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struction master">
  <a:themeElements>
    <a:clrScheme name="CUSD LOGO COLORS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Instruction master.potx</Template>
  <TotalTime>1801</TotalTime>
  <Words>968</Words>
  <Application>Microsoft Macintosh PowerPoint</Application>
  <PresentationFormat>On-screen Show (4:3)</PresentationFormat>
  <Paragraphs>103</Paragraphs>
  <Slides>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Instruction master</vt:lpstr>
      <vt:lpstr>Village School local Control  &amp; Accountability Plan</vt:lpstr>
      <vt:lpstr>Village School Instructional  Leadership Team </vt:lpstr>
      <vt:lpstr>Village School: Goal 1, Standards  </vt:lpstr>
      <vt:lpstr>Village School: Goal 2, Achievement </vt:lpstr>
      <vt:lpstr>Village School: Goal 3, Social/Emotional </vt:lpstr>
      <vt:lpstr>Village School: Goal 4: Parent Engagement  </vt:lpstr>
      <vt:lpstr>Village, a community of learners…</vt:lpstr>
    </vt:vector>
  </TitlesOfParts>
  <Company>Campbell Union School District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Technology Services</dc:creator>
  <cp:lastModifiedBy>Marla Sanchez</cp:lastModifiedBy>
  <cp:revision>66</cp:revision>
  <dcterms:created xsi:type="dcterms:W3CDTF">2011-08-11T20:14:05Z</dcterms:created>
  <dcterms:modified xsi:type="dcterms:W3CDTF">2016-05-20T22:44:04Z</dcterms:modified>
</cp:coreProperties>
</file>