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2" r:id="rId1"/>
  </p:sldMasterIdLst>
  <p:notesMasterIdLst>
    <p:notesMasterId r:id="rId9"/>
  </p:notesMasterIdLst>
  <p:handoutMasterIdLst>
    <p:handoutMasterId r:id="rId10"/>
  </p:handoutMasterIdLst>
  <p:sldIdLst>
    <p:sldId id="301" r:id="rId2"/>
    <p:sldId id="308" r:id="rId3"/>
    <p:sldId id="306" r:id="rId4"/>
    <p:sldId id="309" r:id="rId5"/>
    <p:sldId id="310" r:id="rId6"/>
    <p:sldId id="312" r:id="rId7"/>
    <p:sldId id="311" r:id="rId8"/>
  </p:sldIdLst>
  <p:sldSz cx="9144000" cy="6858000" type="screen4x3"/>
  <p:notesSz cx="6858000" cy="92360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clrMru>
    <a:srgbClr val="0000FF"/>
    <a:srgbClr val="005294"/>
    <a:srgbClr val="09213B"/>
    <a:srgbClr val="DC5A20"/>
    <a:srgbClr val="5CAC34"/>
    <a:srgbClr val="F6B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7476" autoAdjust="0"/>
  </p:normalViewPr>
  <p:slideViewPr>
    <p:cSldViewPr snapToGrid="0" snapToObjects="1">
      <p:cViewPr varScale="1">
        <p:scale>
          <a:sx n="89" d="100"/>
          <a:sy n="89" d="100"/>
        </p:scale>
        <p:origin x="-1258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9" d="100"/>
        <a:sy n="119" d="100"/>
      </p:scale>
      <p:origin x="0" y="0"/>
    </p:cViewPr>
  </p:sorterViewPr>
  <p:notesViewPr>
    <p:cSldViewPr snapToGrid="0" snapToObjects="1">
      <p:cViewPr>
        <p:scale>
          <a:sx n="192" d="100"/>
          <a:sy n="192" d="100"/>
        </p:scale>
        <p:origin x="-80" y="3160"/>
      </p:cViewPr>
      <p:guideLst>
        <p:guide orient="horz" pos="2909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18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18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5838DB-E69B-0D4A-BD85-0C304B1F8956}" type="datetimeFigureOut">
              <a:rPr lang="en-US" smtClean="0"/>
              <a:t>5/6/2016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2668"/>
            <a:ext cx="2971800" cy="46180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772668"/>
            <a:ext cx="2971800" cy="46180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F6B8B-E1E0-B745-A206-C3C00621D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9676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18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180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9D9CCE-AE4B-4D4E-B5D3-4668F18843E0}" type="datetimeFigureOut">
              <a:rPr lang="en-US" smtClean="0"/>
              <a:t>5/6/2016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20775" y="692150"/>
            <a:ext cx="4616450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87136"/>
            <a:ext cx="5486400" cy="415623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8"/>
            <a:ext cx="2971800" cy="46180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772668"/>
            <a:ext cx="2971800" cy="46180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E9B3A-A628-0146-B318-5AF7142179F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49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320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 teachers throughout district piloted last year and are using this year.</a:t>
            </a:r>
          </a:p>
          <a:p>
            <a:r>
              <a:rPr lang="en-US" dirty="0" smtClean="0"/>
              <a:t>Some (how many?) 1</a:t>
            </a:r>
            <a:r>
              <a:rPr lang="en-US" baseline="30000" dirty="0" smtClean="0"/>
              <a:t>st</a:t>
            </a:r>
            <a:r>
              <a:rPr lang="en-US" dirty="0" smtClean="0"/>
              <a:t> and 2</a:t>
            </a:r>
            <a:r>
              <a:rPr lang="en-US" baseline="30000" dirty="0" smtClean="0"/>
              <a:t>nd</a:t>
            </a:r>
            <a:r>
              <a:rPr lang="en-US" dirty="0" smtClean="0"/>
              <a:t> grade teachers piloting this year.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826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389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9132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971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Will bring copies as addendum because we won’t know what to recommend until after May 3</a:t>
            </a:r>
            <a:r>
              <a:rPr lang="en-US" baseline="30000" dirty="0" smtClean="0"/>
              <a:t>rd</a:t>
            </a:r>
            <a:r>
              <a:rPr lang="en-US" dirty="0" smtClean="0"/>
              <a:t> meeting.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5059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927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b="1" cap="all" baseline="0">
                <a:solidFill>
                  <a:srgbClr val="005294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3A271A1-F6D6-438B-A432-4747EE7ECD40}" type="datetimeFigureOut">
              <a:rPr lang="en-US" smtClean="0">
                <a:latin typeface="Calibri"/>
              </a:rPr>
              <a:pPr/>
              <a:t>5/6/2016</a:t>
            </a:fld>
            <a:endParaRPr lang="en-US" dirty="0">
              <a:latin typeface="Calibri"/>
            </a:endParaRPr>
          </a:p>
        </p:txBody>
      </p:sp>
      <p:pic>
        <p:nvPicPr>
          <p:cNvPr id="13" name="Picture 12" descr="CUSD-logo colo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63635"/>
            <a:ext cx="1828800" cy="1609344"/>
          </a:xfrm>
          <a:prstGeom prst="rect">
            <a:avLst/>
          </a:prstGeom>
        </p:spPr>
      </p:pic>
      <p:pic>
        <p:nvPicPr>
          <p:cNvPr id="12" name="Picture 11" descr="CUSD-logo colo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63635"/>
            <a:ext cx="1828800" cy="160934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5/6/2016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09213B"/>
                </a:solidFill>
                <a:latin typeface="Calibri"/>
              </a:rPr>
              <a:t>Instructional Services</a:t>
            </a:r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pic>
        <p:nvPicPr>
          <p:cNvPr id="7" name="Picture 6" descr="CUSD-logo color-1.5inch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758" y="5704543"/>
            <a:ext cx="1234440" cy="1077331"/>
          </a:xfrm>
          <a:prstGeom prst="rect">
            <a:avLst/>
          </a:prstGeom>
        </p:spPr>
      </p:pic>
      <p:pic>
        <p:nvPicPr>
          <p:cNvPr id="9" name="Picture 8" descr="CUSD-logo color-1.5inch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758" y="5704543"/>
            <a:ext cx="1234440" cy="107733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5/6/2016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5/6/2016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</p:spTree>
  </p:cSld>
  <p:clrMapOvr>
    <a:masterClrMapping/>
  </p:clrMapOvr>
  <p:hf sldNum="0"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5/6/2016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hf sldNum="0"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5/6/2016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88668"/>
            <a:ext cx="2304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5294"/>
                </a:solidFill>
              </a:rPr>
              <a:t>Instructional Services</a:t>
            </a:r>
            <a:endParaRPr lang="en-US" dirty="0">
              <a:solidFill>
                <a:srgbClr val="005294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6488668"/>
            <a:ext cx="2304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5294"/>
                </a:solidFill>
                <a:latin typeface="Calibri"/>
              </a:rPr>
              <a:t>Instructional Services</a:t>
            </a:r>
            <a:endParaRPr lang="en-US" dirty="0">
              <a:solidFill>
                <a:srgbClr val="005294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5/6/2016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lang="en-US" smtClean="0">
                <a:solidFill>
                  <a:srgbClr val="09213B"/>
                </a:solidFill>
                <a:latin typeface="Calibri"/>
              </a:rPr>
              <a:pPr/>
              <a:t>‹#›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5/6/2016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5/6/2016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5/6/2016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</p:spTree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5/6/2016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6792"/>
            <a:ext cx="8350536" cy="103476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387968"/>
            <a:ext cx="3657600" cy="473819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1387968"/>
            <a:ext cx="3657600" cy="473819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6488668"/>
            <a:ext cx="2304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5294"/>
                </a:solidFill>
              </a:rPr>
              <a:t>Instructional Services</a:t>
            </a:r>
            <a:endParaRPr lang="en-US" dirty="0">
              <a:solidFill>
                <a:srgbClr val="005294"/>
              </a:solidFill>
            </a:endParaRPr>
          </a:p>
        </p:txBody>
      </p:sp>
    </p:spTree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5/6/2016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92E06BE-0504-1948-9290-AF1F932A8102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Avenir Book"/>
                <a:cs typeface="Avenir Book"/>
              </a:rPr>
              <a:t>Curriculum ADOPTION RECOMMENDATIONS	</a:t>
            </a:r>
            <a:endParaRPr lang="en-US" dirty="0">
              <a:latin typeface="Avenir Book"/>
              <a:cs typeface="Avenir Book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Governing Board Presentation  •  May 12, 2016</a:t>
            </a:r>
          </a:p>
        </p:txBody>
      </p:sp>
    </p:spTree>
    <p:extLst>
      <p:ext uri="{BB962C8B-B14F-4D97-AF65-F5344CB8AC3E}">
        <p14:creationId xmlns:p14="http://schemas.microsoft.com/office/powerpoint/2010/main" val="341961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Publishers Considered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29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English-Language Arts (ELA)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Amplify</a:t>
            </a:r>
            <a:r>
              <a:rPr lang="en-US" dirty="0" smtClean="0"/>
              <a:t>, K-8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Grades 6-8: Digital curriculum </a:t>
            </a:r>
            <a:endParaRPr lang="en-US" dirty="0"/>
          </a:p>
          <a:p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Benchmark</a:t>
            </a:r>
            <a:r>
              <a:rPr lang="en-US" dirty="0" smtClean="0"/>
              <a:t>, K-6</a:t>
            </a:r>
          </a:p>
          <a:p>
            <a:pPr lvl="2"/>
            <a:r>
              <a:rPr lang="en-US" sz="2900" dirty="0" smtClean="0"/>
              <a:t>Spanish version - </a:t>
            </a:r>
            <a:r>
              <a:rPr lang="en-US" sz="2900" dirty="0" err="1" smtClean="0"/>
              <a:t>Adelante</a:t>
            </a:r>
            <a:endParaRPr lang="en-US" sz="2900" dirty="0"/>
          </a:p>
          <a:p>
            <a:r>
              <a:rPr lang="en-US" dirty="0" smtClean="0">
                <a:solidFill>
                  <a:srgbClr val="FF6600"/>
                </a:solidFill>
              </a:rPr>
              <a:t>Houghton Mifflin Harcourt</a:t>
            </a:r>
            <a:r>
              <a:rPr lang="en-US" dirty="0" smtClean="0"/>
              <a:t>, 6-8</a:t>
            </a:r>
            <a:endParaRPr lang="en-US" dirty="0"/>
          </a:p>
          <a:p>
            <a:pPr marL="114300" indent="0">
              <a:buNone/>
            </a:pPr>
            <a:endParaRPr lang="en-US" sz="2000" dirty="0"/>
          </a:p>
          <a:p>
            <a:pPr marL="114300" indent="0">
              <a:buNone/>
            </a:pPr>
            <a:r>
              <a:rPr lang="en-US" dirty="0" smtClean="0"/>
              <a:t>TK materials will be available this summer and fall</a:t>
            </a:r>
          </a:p>
        </p:txBody>
      </p:sp>
    </p:spTree>
    <p:extLst>
      <p:ext uri="{BB962C8B-B14F-4D97-AF65-F5344CB8AC3E}">
        <p14:creationId xmlns:p14="http://schemas.microsoft.com/office/powerpoint/2010/main" val="109608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1460" y="380366"/>
            <a:ext cx="8290626" cy="731193"/>
          </a:xfrm>
        </p:spPr>
        <p:txBody>
          <a:bodyPr/>
          <a:lstStyle/>
          <a:p>
            <a:r>
              <a:rPr lang="en-US" sz="3600" dirty="0" smtClean="0">
                <a:latin typeface="Avenir Book"/>
                <a:cs typeface="Avenir Book"/>
              </a:rPr>
              <a:t>CUSD ELA Pilot Plan, 2015 - 2016</a:t>
            </a:r>
            <a:endParaRPr lang="en-US" sz="3600" dirty="0">
              <a:latin typeface="Avenir Book"/>
              <a:cs typeface="Avenir Book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887876" y="957716"/>
            <a:ext cx="8024209" cy="5679414"/>
          </a:xfrm>
        </p:spPr>
        <p:txBody>
          <a:bodyPr/>
          <a:lstStyle/>
          <a:p>
            <a:endParaRPr lang="en-US" dirty="0" smtClean="0">
              <a:latin typeface="Avenir Book"/>
              <a:cs typeface="Avenir Book"/>
            </a:endParaRPr>
          </a:p>
          <a:p>
            <a:endParaRPr lang="en-US" dirty="0">
              <a:latin typeface="Avenir Book"/>
              <a:cs typeface="Avenir Book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061926"/>
              </p:ext>
            </p:extLst>
          </p:nvPr>
        </p:nvGraphicFramePr>
        <p:xfrm>
          <a:off x="153113" y="1612972"/>
          <a:ext cx="8844529" cy="4872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4115"/>
                <a:gridCol w="5980414"/>
              </a:tblGrid>
              <a:tr h="405603"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</a:rPr>
                        <a:t>September 2015</a:t>
                      </a:r>
                      <a:endParaRPr lang="en-US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rgbClr val="000000"/>
                          </a:solidFill>
                        </a:rPr>
                        <a:t>IS Dept. members reviewed materials</a:t>
                      </a:r>
                      <a:r>
                        <a:rPr lang="en-US" sz="1800" b="0" baseline="0" dirty="0" smtClean="0">
                          <a:solidFill>
                            <a:srgbClr val="000000"/>
                          </a:solidFill>
                        </a:rPr>
                        <a:t> at SCCOE</a:t>
                      </a:r>
                      <a:endParaRPr lang="en-US" sz="18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October 2015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ELA Committee members</a:t>
                      </a:r>
                      <a:r>
                        <a:rPr lang="en-US" sz="1800" baseline="0" dirty="0" smtClean="0"/>
                        <a:t> reviewed materials at SCCOE</a:t>
                      </a:r>
                      <a:endParaRPr lang="en-US" sz="1800" dirty="0"/>
                    </a:p>
                  </a:txBody>
                  <a:tcPr/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November 2015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All</a:t>
                      </a:r>
                      <a:r>
                        <a:rPr lang="en-US" sz="1800" baseline="0" dirty="0" smtClean="0"/>
                        <a:t> t</a:t>
                      </a:r>
                      <a:r>
                        <a:rPr lang="en-US" sz="1800" dirty="0" smtClean="0"/>
                        <a:t>eachers</a:t>
                      </a:r>
                      <a:r>
                        <a:rPr lang="en-US" sz="1800" baseline="0" dirty="0" smtClean="0"/>
                        <a:t> invited to apply to pilot. 17 teachers applied</a:t>
                      </a:r>
                      <a:endParaRPr lang="en-US" sz="1800" dirty="0"/>
                    </a:p>
                  </a:txBody>
                  <a:tcPr/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November</a:t>
                      </a:r>
                      <a:r>
                        <a:rPr lang="en-US" sz="1800" baseline="0" dirty="0" smtClean="0"/>
                        <a:t> – December 2015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Materials on display at district</a:t>
                      </a:r>
                      <a:r>
                        <a:rPr lang="en-US" sz="1800" baseline="0" dirty="0" smtClean="0"/>
                        <a:t> office</a:t>
                      </a:r>
                      <a:r>
                        <a:rPr lang="en-US" sz="1800" dirty="0" smtClean="0"/>
                        <a:t> for public</a:t>
                      </a:r>
                      <a:r>
                        <a:rPr lang="en-US" sz="1800" baseline="0" dirty="0" smtClean="0"/>
                        <a:t> viewing</a:t>
                      </a:r>
                      <a:endParaRPr lang="en-US" sz="1800" dirty="0"/>
                    </a:p>
                  </a:txBody>
                  <a:tcPr/>
                </a:tc>
              </a:tr>
              <a:tr h="63340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December 2015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r>
                        <a:rPr lang="en-US" sz="1800" baseline="0" dirty="0" smtClean="0"/>
                        <a:t> Meetings with Piloting teachers to determine and assign curricula</a:t>
                      </a:r>
                      <a:endParaRPr lang="en-US" sz="1800" dirty="0"/>
                    </a:p>
                  </a:txBody>
                  <a:tcPr/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January</a:t>
                      </a:r>
                      <a:r>
                        <a:rPr lang="en-US" sz="1800" baseline="0" dirty="0" smtClean="0"/>
                        <a:t> 2016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Pre-launch</a:t>
                      </a:r>
                      <a:r>
                        <a:rPr lang="en-US" sz="1800" baseline="0" dirty="0" smtClean="0"/>
                        <a:t> trainings </a:t>
                      </a:r>
                      <a:endParaRPr lang="en-US" sz="1800" dirty="0"/>
                    </a:p>
                  </a:txBody>
                  <a:tcPr/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January – April 2016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Piloting</a:t>
                      </a:r>
                      <a:r>
                        <a:rPr lang="en-US" sz="1800" baseline="0" dirty="0" smtClean="0"/>
                        <a:t> of curricula and feedback</a:t>
                      </a:r>
                      <a:endParaRPr lang="en-US" sz="1800" dirty="0"/>
                    </a:p>
                  </a:txBody>
                  <a:tcPr/>
                </a:tc>
              </a:tr>
              <a:tr h="63340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May 3,</a:t>
                      </a:r>
                      <a:r>
                        <a:rPr lang="en-US" sz="1800" baseline="0" dirty="0" smtClean="0"/>
                        <a:t> 2016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Piloting</a:t>
                      </a:r>
                      <a:r>
                        <a:rPr lang="en-US" sz="1800" baseline="0" dirty="0" smtClean="0"/>
                        <a:t> teachers and IS team convened to make final curriculum decision </a:t>
                      </a:r>
                      <a:endParaRPr lang="en-US" sz="1800" dirty="0"/>
                    </a:p>
                  </a:txBody>
                  <a:tcPr/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By</a:t>
                      </a:r>
                      <a:r>
                        <a:rPr lang="en-US" sz="1800" baseline="0" dirty="0" smtClean="0"/>
                        <a:t> May 15</a:t>
                      </a:r>
                      <a:r>
                        <a:rPr lang="en-US" sz="1800" baseline="30000" dirty="0" smtClean="0"/>
                        <a:t>th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Selected materials</a:t>
                      </a:r>
                      <a:r>
                        <a:rPr lang="en-US" sz="1800" baseline="0" dirty="0" smtClean="0"/>
                        <a:t> will be ordered </a:t>
                      </a:r>
                      <a:endParaRPr lang="en-US" sz="1800" dirty="0"/>
                    </a:p>
                  </a:txBody>
                  <a:tcPr/>
                </a:tc>
              </a:tr>
              <a:tr h="752966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August 2016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Job-</a:t>
                      </a:r>
                      <a:r>
                        <a:rPr lang="en-US" sz="1800" dirty="0" err="1" smtClean="0"/>
                        <a:t>alikes</a:t>
                      </a:r>
                      <a:r>
                        <a:rPr lang="en-US" sz="1800" baseline="0" dirty="0" smtClean="0"/>
                        <a:t> and Professional Development before school starts</a:t>
                      </a:r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047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Publishers Considered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531257"/>
            <a:ext cx="8153400" cy="5224284"/>
          </a:xfrm>
        </p:spPr>
        <p:txBody>
          <a:bodyPr>
            <a:noAutofit/>
          </a:bodyPr>
          <a:lstStyle/>
          <a:p>
            <a:pPr marL="0" indent="0">
              <a:spcBef>
                <a:spcPts val="400"/>
              </a:spcBef>
              <a:buNone/>
            </a:pPr>
            <a:r>
              <a:rPr lang="en-US" sz="2400" dirty="0" smtClean="0"/>
              <a:t>MATH (6-8 only)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Eureka Math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Go Math (Houghton-Mifflin Harcourt)</a:t>
            </a:r>
          </a:p>
          <a:p>
            <a:pPr>
              <a:spcBef>
                <a:spcPts val="400"/>
              </a:spcBef>
            </a:pPr>
            <a:endParaRPr lang="en-US" sz="2400" dirty="0"/>
          </a:p>
          <a:p>
            <a:pPr marL="0" indent="0">
              <a:spcBef>
                <a:spcPts val="400"/>
              </a:spcBef>
              <a:buNone/>
            </a:pPr>
            <a:endParaRPr lang="en-US" sz="2400" dirty="0" smtClean="0"/>
          </a:p>
          <a:p>
            <a:pPr>
              <a:spcBef>
                <a:spcPts val="400"/>
              </a:spcBef>
            </a:pPr>
            <a:endParaRPr lang="en-US" sz="2400" dirty="0"/>
          </a:p>
          <a:p>
            <a:pPr>
              <a:spcBef>
                <a:spcPts val="400"/>
              </a:spcBef>
            </a:pPr>
            <a:endParaRPr lang="en-US" sz="2400" dirty="0" smtClean="0"/>
          </a:p>
          <a:p>
            <a:pPr marL="0" indent="0">
              <a:spcBef>
                <a:spcPts val="400"/>
              </a:spcBef>
              <a:buNone/>
            </a:pPr>
            <a:endParaRPr lang="en-US" sz="24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754041"/>
              </p:ext>
            </p:extLst>
          </p:nvPr>
        </p:nvGraphicFramePr>
        <p:xfrm>
          <a:off x="1058334" y="2970107"/>
          <a:ext cx="7368376" cy="2381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9872"/>
                <a:gridCol w="4338504"/>
              </a:tblGrid>
              <a:tr h="314900">
                <a:tc>
                  <a:txBody>
                    <a:bodyPr/>
                    <a:lstStyle/>
                    <a:p>
                      <a:endParaRPr lang="en-US" dirty="0">
                        <a:noFill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09406">
                <a:tc>
                  <a:txBody>
                    <a:bodyPr/>
                    <a:lstStyle/>
                    <a:p>
                      <a:r>
                        <a:rPr lang="en-US" dirty="0" smtClean="0"/>
                        <a:t>Spring 2015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6-8 Math teachers attended county office training. Identified curricula to pilot (Eureka, Go Math)</a:t>
                      </a:r>
                      <a:endParaRPr lang="en-US" dirty="0"/>
                    </a:p>
                  </a:txBody>
                  <a:tcPr/>
                </a:tc>
              </a:tr>
              <a:tr h="314900">
                <a:tc>
                  <a:txBody>
                    <a:bodyPr/>
                    <a:lstStyle/>
                    <a:p>
                      <a:r>
                        <a:rPr lang="en-US" dirty="0" smtClean="0"/>
                        <a:t>September 2015 – April 2016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Teachers piloted</a:t>
                      </a:r>
                      <a:r>
                        <a:rPr lang="en-US" baseline="0" dirty="0" smtClean="0"/>
                        <a:t> and provided feedback</a:t>
                      </a:r>
                      <a:endParaRPr lang="en-US" dirty="0"/>
                    </a:p>
                  </a:txBody>
                  <a:tcPr/>
                </a:tc>
              </a:tr>
              <a:tr h="314900">
                <a:tc>
                  <a:txBody>
                    <a:bodyPr/>
                    <a:lstStyle/>
                    <a:p>
                      <a:r>
                        <a:rPr lang="en-US" dirty="0" smtClean="0"/>
                        <a:t>April 2016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Piloting</a:t>
                      </a:r>
                      <a:r>
                        <a:rPr lang="en-US" baseline="0" dirty="0" smtClean="0"/>
                        <a:t> teachers recommend Go Math for adoption beginning 2016-17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15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 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Order materials, pending approval</a:t>
            </a:r>
          </a:p>
          <a:p>
            <a:r>
              <a:rPr lang="en-US" dirty="0" smtClean="0"/>
              <a:t>Deliver materials to school sites</a:t>
            </a:r>
          </a:p>
          <a:p>
            <a:r>
              <a:rPr lang="en-US" dirty="0" smtClean="0"/>
              <a:t>Hold Job-</a:t>
            </a:r>
            <a:r>
              <a:rPr lang="en-US" dirty="0" err="1" smtClean="0"/>
              <a:t>alikes</a:t>
            </a:r>
            <a:r>
              <a:rPr lang="en-US" dirty="0" smtClean="0"/>
              <a:t> in August</a:t>
            </a:r>
          </a:p>
          <a:p>
            <a:r>
              <a:rPr lang="en-US" dirty="0" smtClean="0"/>
              <a:t>Conduct Professional Development, August 19</a:t>
            </a:r>
            <a:r>
              <a:rPr lang="en-US" baseline="30000" dirty="0" smtClean="0"/>
              <a:t>th</a:t>
            </a:r>
            <a:endParaRPr lang="en-US" dirty="0" smtClean="0"/>
          </a:p>
          <a:p>
            <a:r>
              <a:rPr lang="en-US" dirty="0" smtClean="0"/>
              <a:t>Follow-up Professional Development, based on teachers’ feedback and identified needs throughout school year</a:t>
            </a:r>
          </a:p>
        </p:txBody>
      </p:sp>
      <p:sp>
        <p:nvSpPr>
          <p:cNvPr id="4" name="Rectangle 3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44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Adoption Recommendations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ELA </a:t>
            </a:r>
          </a:p>
          <a:p>
            <a:pPr lvl="1"/>
            <a:r>
              <a:rPr lang="en-US" dirty="0" smtClean="0"/>
              <a:t>Sherman Oaks: Benchmark/</a:t>
            </a:r>
            <a:r>
              <a:rPr lang="en-US" dirty="0" err="1" smtClean="0"/>
              <a:t>Adelante</a:t>
            </a:r>
            <a:endParaRPr lang="en-US" dirty="0" smtClean="0"/>
          </a:p>
          <a:p>
            <a:pPr lvl="1"/>
            <a:r>
              <a:rPr lang="en-US" dirty="0" smtClean="0"/>
              <a:t>K: Amplify Core Knowledge Language Arts (CKLA)</a:t>
            </a:r>
          </a:p>
          <a:p>
            <a:pPr lvl="1"/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-5</a:t>
            </a:r>
            <a:r>
              <a:rPr lang="en-US" baseline="30000" dirty="0" smtClean="0"/>
              <a:t>th</a:t>
            </a:r>
            <a:r>
              <a:rPr lang="en-US" dirty="0" smtClean="0"/>
              <a:t>: Benchmark</a:t>
            </a:r>
          </a:p>
          <a:p>
            <a:pPr marL="365760" lvl="1" indent="0">
              <a:buNone/>
            </a:pPr>
            <a:endParaRPr lang="en-US" sz="1600" dirty="0" smtClean="0"/>
          </a:p>
          <a:p>
            <a:pPr lvl="1"/>
            <a:r>
              <a:rPr lang="en-US" dirty="0" smtClean="0"/>
              <a:t>6</a:t>
            </a:r>
            <a:r>
              <a:rPr lang="en-US" baseline="30000" dirty="0" smtClean="0"/>
              <a:t>th</a:t>
            </a:r>
            <a:r>
              <a:rPr lang="en-US" dirty="0" smtClean="0"/>
              <a:t>-8</a:t>
            </a:r>
            <a:r>
              <a:rPr lang="en-US" baseline="30000" dirty="0" smtClean="0"/>
              <a:t>th</a:t>
            </a:r>
            <a:r>
              <a:rPr lang="en-US" smtClean="0"/>
              <a:t>: Extend </a:t>
            </a:r>
            <a:r>
              <a:rPr lang="en-US" dirty="0" smtClean="0"/>
              <a:t>Pilot, Fall 2016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Math</a:t>
            </a:r>
          </a:p>
          <a:p>
            <a:pPr lvl="1"/>
            <a:r>
              <a:rPr lang="en-US" dirty="0" smtClean="0"/>
              <a:t>6</a:t>
            </a:r>
            <a:r>
              <a:rPr lang="en-US" baseline="30000" dirty="0" smtClean="0"/>
              <a:t>th</a:t>
            </a:r>
            <a:r>
              <a:rPr lang="en-US" dirty="0" smtClean="0"/>
              <a:t>-8</a:t>
            </a:r>
            <a:r>
              <a:rPr lang="en-US" baseline="30000" dirty="0" smtClean="0"/>
              <a:t>th</a:t>
            </a:r>
            <a:r>
              <a:rPr lang="en-US" dirty="0" smtClean="0"/>
              <a:t>: Go Math (Houghton-Mifflin Harcourt)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6128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87877" y="1738425"/>
            <a:ext cx="6533602" cy="4449735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114300" indent="0" algn="ctr">
              <a:buNone/>
            </a:pPr>
            <a:r>
              <a:rPr lang="en-US" sz="4000" dirty="0" smtClean="0"/>
              <a:t>Comments/Questions</a:t>
            </a:r>
            <a:endParaRPr 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3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struction Dept">
  <a:themeElements>
    <a:clrScheme name="CUSD LOGO COLORS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Instruction Dept.thmx</Template>
  <TotalTime>5043</TotalTime>
  <Words>313</Words>
  <Application>Microsoft Office PowerPoint</Application>
  <PresentationFormat>On-screen Show (4:3)</PresentationFormat>
  <Paragraphs>73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Instruction Dept</vt:lpstr>
      <vt:lpstr>Curriculum ADOPTION RECOMMENDATIONS </vt:lpstr>
      <vt:lpstr>Publishers Considered</vt:lpstr>
      <vt:lpstr>CUSD ELA Pilot Plan, 2015 - 2016</vt:lpstr>
      <vt:lpstr>Publishers Considered</vt:lpstr>
      <vt:lpstr>Next Steps  </vt:lpstr>
      <vt:lpstr>Adoption Recommendations</vt:lpstr>
      <vt:lpstr>PowerPoint Presentation</vt:lpstr>
    </vt:vector>
  </TitlesOfParts>
  <Company>Campbell Union School District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Campbell Union School District</dc:creator>
  <cp:lastModifiedBy>Peg Tushak</cp:lastModifiedBy>
  <cp:revision>378</cp:revision>
  <cp:lastPrinted>2015-12-03T18:03:56Z</cp:lastPrinted>
  <dcterms:created xsi:type="dcterms:W3CDTF">2013-02-14T22:02:41Z</dcterms:created>
  <dcterms:modified xsi:type="dcterms:W3CDTF">2016-05-06T16:49:42Z</dcterms:modified>
</cp:coreProperties>
</file>